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85" r:id="rId8"/>
    <p:sldId id="261" r:id="rId9"/>
    <p:sldId id="262" r:id="rId10"/>
    <p:sldId id="263" r:id="rId11"/>
    <p:sldId id="264" r:id="rId12"/>
    <p:sldId id="287" r:id="rId13"/>
    <p:sldId id="260" r:id="rId14"/>
    <p:sldId id="282" r:id="rId15"/>
    <p:sldId id="266" r:id="rId16"/>
    <p:sldId id="281" r:id="rId17"/>
    <p:sldId id="286" r:id="rId18"/>
    <p:sldId id="280" r:id="rId19"/>
    <p:sldId id="278" r:id="rId20"/>
    <p:sldId id="274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F593646-3C8E-43BF-B96E-0C75FEA0863F}">
          <p14:sldIdLst>
            <p14:sldId id="256"/>
            <p14:sldId id="257"/>
            <p14:sldId id="259"/>
            <p14:sldId id="285"/>
          </p14:sldIdLst>
        </p14:section>
        <p14:section name="Service" id="{8CD463EF-E161-4F78-8183-6B4BA8888A51}">
          <p14:sldIdLst>
            <p14:sldId id="261"/>
            <p14:sldId id="262"/>
            <p14:sldId id="263"/>
            <p14:sldId id="264"/>
            <p14:sldId id="287"/>
          </p14:sldIdLst>
        </p14:section>
        <p14:section name="On- &amp; Offshore Wind" id="{0EC7DBB3-45C3-4DD6-9D6E-CD44573F4267}">
          <p14:sldIdLst>
            <p14:sldId id="260"/>
            <p14:sldId id="282"/>
          </p14:sldIdLst>
        </p14:section>
        <p14:section name="Infrastrucutre/Datacentre" id="{49184FDD-9E32-4639-9985-ADFF50EECAF7}">
          <p14:sldIdLst>
            <p14:sldId id="266"/>
            <p14:sldId id="281"/>
          </p14:sldIdLst>
        </p14:section>
        <p14:section name="References" id="{B773E3E2-342E-4AE5-A898-8B8009CA76CA}">
          <p14:sldIdLst>
            <p14:sldId id="286"/>
            <p14:sldId id="280"/>
            <p14:sldId id="278"/>
          </p14:sldIdLst>
        </p14:section>
        <p14:section name="Contact" id="{6E22BAEE-F5A3-4352-BF77-260A4C6D0CF5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121"/>
    <a:srgbClr val="C0902F"/>
    <a:srgbClr val="789604"/>
    <a:srgbClr val="268895"/>
    <a:srgbClr val="506073"/>
    <a:srgbClr val="EB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A1F8A-4F27-4ED0-AA5B-DE2741CCFBBE}" v="1" dt="2023-07-06T12:21:33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6" y="5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Grimstrup-Larsen" userId="2ab976e5-e256-489e-9dd7-7d300ff992ee" providerId="ADAL" clId="{5351514E-D5BE-4FE6-95FB-66127D4B8A77}"/>
    <pc:docChg chg="addSld modSld sldOrd modSection">
      <pc:chgData name="Anders Grimstrup-Larsen" userId="2ab976e5-e256-489e-9dd7-7d300ff992ee" providerId="ADAL" clId="{5351514E-D5BE-4FE6-95FB-66127D4B8A77}" dt="2023-05-08T10:55:58.296" v="110" actId="20577"/>
      <pc:docMkLst>
        <pc:docMk/>
      </pc:docMkLst>
      <pc:sldChg chg="mod modShow">
        <pc:chgData name="Anders Grimstrup-Larsen" userId="2ab976e5-e256-489e-9dd7-7d300ff992ee" providerId="ADAL" clId="{5351514E-D5BE-4FE6-95FB-66127D4B8A77}" dt="2023-05-08T10:39:01.897" v="0" actId="729"/>
        <pc:sldMkLst>
          <pc:docMk/>
          <pc:sldMk cId="946704637" sldId="260"/>
        </pc:sldMkLst>
      </pc:sldChg>
      <pc:sldChg chg="mod modShow">
        <pc:chgData name="Anders Grimstrup-Larsen" userId="2ab976e5-e256-489e-9dd7-7d300ff992ee" providerId="ADAL" clId="{5351514E-D5BE-4FE6-95FB-66127D4B8A77}" dt="2023-05-08T10:39:08.159" v="2" actId="729"/>
        <pc:sldMkLst>
          <pc:docMk/>
          <pc:sldMk cId="3953135893" sldId="266"/>
        </pc:sldMkLst>
      </pc:sldChg>
      <pc:sldChg chg="mod modShow">
        <pc:chgData name="Anders Grimstrup-Larsen" userId="2ab976e5-e256-489e-9dd7-7d300ff992ee" providerId="ADAL" clId="{5351514E-D5BE-4FE6-95FB-66127D4B8A77}" dt="2023-05-08T10:39:34.791" v="4" actId="729"/>
        <pc:sldMkLst>
          <pc:docMk/>
          <pc:sldMk cId="4040266103" sldId="278"/>
        </pc:sldMkLst>
      </pc:sldChg>
      <pc:sldChg chg="mod modShow">
        <pc:chgData name="Anders Grimstrup-Larsen" userId="2ab976e5-e256-489e-9dd7-7d300ff992ee" providerId="ADAL" clId="{5351514E-D5BE-4FE6-95FB-66127D4B8A77}" dt="2023-05-08T10:39:30.477" v="3" actId="729"/>
        <pc:sldMkLst>
          <pc:docMk/>
          <pc:sldMk cId="3301500860" sldId="280"/>
        </pc:sldMkLst>
      </pc:sldChg>
      <pc:sldChg chg="mod modShow">
        <pc:chgData name="Anders Grimstrup-Larsen" userId="2ab976e5-e256-489e-9dd7-7d300ff992ee" providerId="ADAL" clId="{5351514E-D5BE-4FE6-95FB-66127D4B8A77}" dt="2023-05-08T10:39:04.342" v="1" actId="729"/>
        <pc:sldMkLst>
          <pc:docMk/>
          <pc:sldMk cId="2188171886" sldId="282"/>
        </pc:sldMkLst>
      </pc:sldChg>
      <pc:sldChg chg="ord">
        <pc:chgData name="Anders Grimstrup-Larsen" userId="2ab976e5-e256-489e-9dd7-7d300ff992ee" providerId="ADAL" clId="{5351514E-D5BE-4FE6-95FB-66127D4B8A77}" dt="2023-05-08T10:41:43.279" v="8"/>
        <pc:sldMkLst>
          <pc:docMk/>
          <pc:sldMk cId="83500641" sldId="287"/>
        </pc:sldMkLst>
      </pc:sldChg>
      <pc:sldChg chg="modSp new mod">
        <pc:chgData name="Anders Grimstrup-Larsen" userId="2ab976e5-e256-489e-9dd7-7d300ff992ee" providerId="ADAL" clId="{5351514E-D5BE-4FE6-95FB-66127D4B8A77}" dt="2023-05-08T10:55:58.296" v="110" actId="20577"/>
        <pc:sldMkLst>
          <pc:docMk/>
          <pc:sldMk cId="2719747842" sldId="288"/>
        </pc:sldMkLst>
        <pc:spChg chg="mod">
          <ac:chgData name="Anders Grimstrup-Larsen" userId="2ab976e5-e256-489e-9dd7-7d300ff992ee" providerId="ADAL" clId="{5351514E-D5BE-4FE6-95FB-66127D4B8A77}" dt="2023-05-08T10:43:27.948" v="24" actId="20577"/>
          <ac:spMkLst>
            <pc:docMk/>
            <pc:sldMk cId="2719747842" sldId="288"/>
            <ac:spMk id="2" creationId="{56A82A99-0968-ED5D-B297-042E9473593D}"/>
          </ac:spMkLst>
        </pc:spChg>
        <pc:spChg chg="mod">
          <ac:chgData name="Anders Grimstrup-Larsen" userId="2ab976e5-e256-489e-9dd7-7d300ff992ee" providerId="ADAL" clId="{5351514E-D5BE-4FE6-95FB-66127D4B8A77}" dt="2023-05-08T10:55:58.296" v="110" actId="20577"/>
          <ac:spMkLst>
            <pc:docMk/>
            <pc:sldMk cId="2719747842" sldId="288"/>
            <ac:spMk id="3" creationId="{3788F784-D790-D452-E35C-EBD023301DA5}"/>
          </ac:spMkLst>
        </pc:spChg>
      </pc:sldChg>
    </pc:docChg>
  </pc:docChgLst>
  <pc:docChgLst>
    <pc:chgData name="Daniel Primdal Haugstrup" userId="0dbebbc7-00d0-4ad5-a2e1-1db29823c8e9" providerId="ADAL" clId="{AE880B45-3286-4BA6-8C8A-F27437A02742}"/>
    <pc:docChg chg="delSld modSld sldOrd modSection">
      <pc:chgData name="Daniel Primdal Haugstrup" userId="0dbebbc7-00d0-4ad5-a2e1-1db29823c8e9" providerId="ADAL" clId="{AE880B45-3286-4BA6-8C8A-F27437A02742}" dt="2023-05-22T12:29:19.239" v="10" actId="47"/>
      <pc:docMkLst>
        <pc:docMk/>
      </pc:docMkLst>
      <pc:sldChg chg="addSp delSp modSp mod modShow">
        <pc:chgData name="Daniel Primdal Haugstrup" userId="0dbebbc7-00d0-4ad5-a2e1-1db29823c8e9" providerId="ADAL" clId="{AE880B45-3286-4BA6-8C8A-F27437A02742}" dt="2023-05-22T12:28:59.819" v="4" actId="729"/>
        <pc:sldMkLst>
          <pc:docMk/>
          <pc:sldMk cId="946704637" sldId="260"/>
        </pc:sldMkLst>
        <pc:spChg chg="mod">
          <ac:chgData name="Daniel Primdal Haugstrup" userId="0dbebbc7-00d0-4ad5-a2e1-1db29823c8e9" providerId="ADAL" clId="{AE880B45-3286-4BA6-8C8A-F27437A02742}" dt="2023-05-22T12:28:57.779" v="3"/>
          <ac:spMkLst>
            <pc:docMk/>
            <pc:sldMk cId="946704637" sldId="260"/>
            <ac:spMk id="2" creationId="{5F9D7163-89A6-EE4B-2792-A1B11A66E98D}"/>
          </ac:spMkLst>
        </pc:spChg>
        <pc:spChg chg="add del mod">
          <ac:chgData name="Daniel Primdal Haugstrup" userId="0dbebbc7-00d0-4ad5-a2e1-1db29823c8e9" providerId="ADAL" clId="{AE880B45-3286-4BA6-8C8A-F27437A02742}" dt="2023-05-22T12:28:57.779" v="3"/>
          <ac:spMkLst>
            <pc:docMk/>
            <pc:sldMk cId="946704637" sldId="260"/>
            <ac:spMk id="3" creationId="{E828C433-AA94-9C3F-D6E6-05517A6D280E}"/>
          </ac:spMkLst>
        </pc:spChg>
        <pc:spChg chg="add del mod">
          <ac:chgData name="Daniel Primdal Haugstrup" userId="0dbebbc7-00d0-4ad5-a2e1-1db29823c8e9" providerId="ADAL" clId="{AE880B45-3286-4BA6-8C8A-F27437A02742}" dt="2023-05-22T12:28:57.779" v="3"/>
          <ac:spMkLst>
            <pc:docMk/>
            <pc:sldMk cId="946704637" sldId="260"/>
            <ac:spMk id="5" creationId="{702EC770-06D3-5C30-A2BA-4948BFCEF656}"/>
          </ac:spMkLst>
        </pc:spChg>
      </pc:sldChg>
      <pc:sldChg chg="ord">
        <pc:chgData name="Daniel Primdal Haugstrup" userId="0dbebbc7-00d0-4ad5-a2e1-1db29823c8e9" providerId="ADAL" clId="{AE880B45-3286-4BA6-8C8A-F27437A02742}" dt="2023-05-22T12:28:52.143" v="1"/>
        <pc:sldMkLst>
          <pc:docMk/>
          <pc:sldMk cId="1323374251" sldId="263"/>
        </pc:sldMkLst>
      </pc:sldChg>
      <pc:sldChg chg="mod modShow">
        <pc:chgData name="Daniel Primdal Haugstrup" userId="0dbebbc7-00d0-4ad5-a2e1-1db29823c8e9" providerId="ADAL" clId="{AE880B45-3286-4BA6-8C8A-F27437A02742}" dt="2023-05-22T12:29:07.469" v="6" actId="729"/>
        <pc:sldMkLst>
          <pc:docMk/>
          <pc:sldMk cId="3953135893" sldId="266"/>
        </pc:sldMkLst>
      </pc:sldChg>
      <pc:sldChg chg="mod modShow">
        <pc:chgData name="Daniel Primdal Haugstrup" userId="0dbebbc7-00d0-4ad5-a2e1-1db29823c8e9" providerId="ADAL" clId="{AE880B45-3286-4BA6-8C8A-F27437A02742}" dt="2023-05-22T12:29:15.809" v="9" actId="729"/>
        <pc:sldMkLst>
          <pc:docMk/>
          <pc:sldMk cId="4040266103" sldId="278"/>
        </pc:sldMkLst>
      </pc:sldChg>
      <pc:sldChg chg="mod modShow">
        <pc:chgData name="Daniel Primdal Haugstrup" userId="0dbebbc7-00d0-4ad5-a2e1-1db29823c8e9" providerId="ADAL" clId="{AE880B45-3286-4BA6-8C8A-F27437A02742}" dt="2023-05-22T12:29:13.543" v="8" actId="729"/>
        <pc:sldMkLst>
          <pc:docMk/>
          <pc:sldMk cId="3301500860" sldId="280"/>
        </pc:sldMkLst>
      </pc:sldChg>
      <pc:sldChg chg="mod modShow">
        <pc:chgData name="Daniel Primdal Haugstrup" userId="0dbebbc7-00d0-4ad5-a2e1-1db29823c8e9" providerId="ADAL" clId="{AE880B45-3286-4BA6-8C8A-F27437A02742}" dt="2023-05-22T12:29:01.945" v="5" actId="729"/>
        <pc:sldMkLst>
          <pc:docMk/>
          <pc:sldMk cId="2188171886" sldId="282"/>
        </pc:sldMkLst>
      </pc:sldChg>
      <pc:sldChg chg="mod modShow">
        <pc:chgData name="Daniel Primdal Haugstrup" userId="0dbebbc7-00d0-4ad5-a2e1-1db29823c8e9" providerId="ADAL" clId="{AE880B45-3286-4BA6-8C8A-F27437A02742}" dt="2023-05-22T12:29:10.373" v="7" actId="729"/>
        <pc:sldMkLst>
          <pc:docMk/>
          <pc:sldMk cId="2228965974" sldId="286"/>
        </pc:sldMkLst>
      </pc:sldChg>
      <pc:sldChg chg="del">
        <pc:chgData name="Daniel Primdal Haugstrup" userId="0dbebbc7-00d0-4ad5-a2e1-1db29823c8e9" providerId="ADAL" clId="{AE880B45-3286-4BA6-8C8A-F27437A02742}" dt="2023-05-22T12:29:19.239" v="10" actId="47"/>
        <pc:sldMkLst>
          <pc:docMk/>
          <pc:sldMk cId="2719747842" sldId="288"/>
        </pc:sldMkLst>
      </pc:sldChg>
    </pc:docChg>
  </pc:docChgLst>
  <pc:docChgLst>
    <pc:chgData name="Daniel Primdal Haugstrup" userId="0dbebbc7-00d0-4ad5-a2e1-1db29823c8e9" providerId="ADAL" clId="{C551311C-D0BB-44F0-B525-3809794C5764}"/>
    <pc:docChg chg="undo custSel modSld">
      <pc:chgData name="Daniel Primdal Haugstrup" userId="0dbebbc7-00d0-4ad5-a2e1-1db29823c8e9" providerId="ADAL" clId="{C551311C-D0BB-44F0-B525-3809794C5764}" dt="2023-05-22T12:28:31.071" v="11" actId="729"/>
      <pc:docMkLst>
        <pc:docMk/>
      </pc:docMkLst>
      <pc:sldChg chg="mod modShow">
        <pc:chgData name="Daniel Primdal Haugstrup" userId="0dbebbc7-00d0-4ad5-a2e1-1db29823c8e9" providerId="ADAL" clId="{C551311C-D0BB-44F0-B525-3809794C5764}" dt="2023-05-22T12:28:31.071" v="11" actId="729"/>
        <pc:sldMkLst>
          <pc:docMk/>
          <pc:sldMk cId="946704637" sldId="260"/>
        </pc:sldMkLst>
      </pc:sldChg>
      <pc:sldChg chg="mod modShow">
        <pc:chgData name="Daniel Primdal Haugstrup" userId="0dbebbc7-00d0-4ad5-a2e1-1db29823c8e9" providerId="ADAL" clId="{C551311C-D0BB-44F0-B525-3809794C5764}" dt="2023-05-22T12:28:30.101" v="9" actId="729"/>
        <pc:sldMkLst>
          <pc:docMk/>
          <pc:sldMk cId="3953135893" sldId="266"/>
        </pc:sldMkLst>
      </pc:sldChg>
      <pc:sldChg chg="mod modShow">
        <pc:chgData name="Daniel Primdal Haugstrup" userId="0dbebbc7-00d0-4ad5-a2e1-1db29823c8e9" providerId="ADAL" clId="{C551311C-D0BB-44F0-B525-3809794C5764}" dt="2023-05-22T12:28:28.726" v="6" actId="729"/>
        <pc:sldMkLst>
          <pc:docMk/>
          <pc:sldMk cId="4040266103" sldId="278"/>
        </pc:sldMkLst>
      </pc:sldChg>
      <pc:sldChg chg="mod modShow">
        <pc:chgData name="Daniel Primdal Haugstrup" userId="0dbebbc7-00d0-4ad5-a2e1-1db29823c8e9" providerId="ADAL" clId="{C551311C-D0BB-44F0-B525-3809794C5764}" dt="2023-05-22T12:28:28.913" v="7" actId="729"/>
        <pc:sldMkLst>
          <pc:docMk/>
          <pc:sldMk cId="3301500860" sldId="280"/>
        </pc:sldMkLst>
      </pc:sldChg>
      <pc:sldChg chg="mod modShow">
        <pc:chgData name="Daniel Primdal Haugstrup" userId="0dbebbc7-00d0-4ad5-a2e1-1db29823c8e9" providerId="ADAL" clId="{C551311C-D0BB-44F0-B525-3809794C5764}" dt="2023-05-22T12:28:30.315" v="10" actId="729"/>
        <pc:sldMkLst>
          <pc:docMk/>
          <pc:sldMk cId="2188171886" sldId="282"/>
        </pc:sldMkLst>
      </pc:sldChg>
      <pc:sldChg chg="mod modShow">
        <pc:chgData name="Daniel Primdal Haugstrup" userId="0dbebbc7-00d0-4ad5-a2e1-1db29823c8e9" providerId="ADAL" clId="{C551311C-D0BB-44F0-B525-3809794C5764}" dt="2023-05-22T12:28:29.109" v="8" actId="729"/>
        <pc:sldMkLst>
          <pc:docMk/>
          <pc:sldMk cId="2228965974" sldId="286"/>
        </pc:sldMkLst>
      </pc:sldChg>
    </pc:docChg>
  </pc:docChgLst>
  <pc:docChgLst>
    <pc:chgData name="Daniel Primdal Haugstrup" userId="0dbebbc7-00d0-4ad5-a2e1-1db29823c8e9" providerId="ADAL" clId="{ADCA1F8A-4F27-4ED0-AA5B-DE2741CCFBBE}"/>
    <pc:docChg chg="custSel modSld sldOrd modSection">
      <pc:chgData name="Daniel Primdal Haugstrup" userId="0dbebbc7-00d0-4ad5-a2e1-1db29823c8e9" providerId="ADAL" clId="{ADCA1F8A-4F27-4ED0-AA5B-DE2741CCFBBE}" dt="2023-07-06T12:21:33.997" v="9"/>
      <pc:docMkLst>
        <pc:docMk/>
      </pc:docMkLst>
      <pc:sldChg chg="modSp mod">
        <pc:chgData name="Daniel Primdal Haugstrup" userId="0dbebbc7-00d0-4ad5-a2e1-1db29823c8e9" providerId="ADAL" clId="{ADCA1F8A-4F27-4ED0-AA5B-DE2741CCFBBE}" dt="2023-07-06T12:20:26.115" v="2" actId="20577"/>
        <pc:sldMkLst>
          <pc:docMk/>
          <pc:sldMk cId="288965838" sldId="257"/>
        </pc:sldMkLst>
        <pc:spChg chg="mod">
          <ac:chgData name="Daniel Primdal Haugstrup" userId="0dbebbc7-00d0-4ad5-a2e1-1db29823c8e9" providerId="ADAL" clId="{ADCA1F8A-4F27-4ED0-AA5B-DE2741CCFBBE}" dt="2023-07-06T12:20:26.115" v="2" actId="20577"/>
          <ac:spMkLst>
            <pc:docMk/>
            <pc:sldMk cId="288965838" sldId="257"/>
            <ac:spMk id="6" creationId="{ACFC0C52-5AFB-C14C-6046-DA04DBB3108A}"/>
          </ac:spMkLst>
        </pc:spChg>
      </pc:sldChg>
      <pc:sldChg chg="addSp delSp modSp mod ord">
        <pc:chgData name="Daniel Primdal Haugstrup" userId="0dbebbc7-00d0-4ad5-a2e1-1db29823c8e9" providerId="ADAL" clId="{ADCA1F8A-4F27-4ED0-AA5B-DE2741CCFBBE}" dt="2023-07-06T12:21:33.997" v="9"/>
        <pc:sldMkLst>
          <pc:docMk/>
          <pc:sldMk cId="83500641" sldId="287"/>
        </pc:sldMkLst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3" creationId="{889938C5-2450-E137-1F35-394EE47D918C}"/>
          </ac:spMkLst>
        </pc:spChg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4" creationId="{4FEE6E49-F007-1EE8-A918-E4012243738C}"/>
          </ac:spMkLst>
        </pc:spChg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6" creationId="{040D045F-4B02-F549-3B34-A9C251E12366}"/>
          </ac:spMkLst>
        </pc:spChg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13" creationId="{9E8FAFBA-829A-783B-8745-8EC258FB6F6C}"/>
          </ac:spMkLst>
        </pc:spChg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14" creationId="{42E2E12A-C422-1DC1-9DDC-FFE9C473BAA3}"/>
          </ac:spMkLst>
        </pc:spChg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22" creationId="{8842F412-6087-1CCE-AF78-0EB247386804}"/>
          </ac:spMkLst>
        </pc:spChg>
        <pc:spChg chg="del">
          <ac:chgData name="Daniel Primdal Haugstrup" userId="0dbebbc7-00d0-4ad5-a2e1-1db29823c8e9" providerId="ADAL" clId="{ADCA1F8A-4F27-4ED0-AA5B-DE2741CCFBBE}" dt="2023-07-06T12:21:28.858" v="5" actId="478"/>
          <ac:spMkLst>
            <pc:docMk/>
            <pc:sldMk cId="83500641" sldId="287"/>
            <ac:spMk id="23" creationId="{C18D8843-E4D7-70B4-C846-552C5CC8794E}"/>
          </ac:spMkLst>
        </pc:spChg>
        <pc:spChg chg="del">
          <ac:chgData name="Daniel Primdal Haugstrup" userId="0dbebbc7-00d0-4ad5-a2e1-1db29823c8e9" providerId="ADAL" clId="{ADCA1F8A-4F27-4ED0-AA5B-DE2741CCFBBE}" dt="2023-07-06T12:21:30.649" v="7" actId="478"/>
          <ac:spMkLst>
            <pc:docMk/>
            <pc:sldMk cId="83500641" sldId="287"/>
            <ac:spMk id="31" creationId="{B5FD32AA-84FD-A0AD-F7D2-E4D445186D4C}"/>
          </ac:spMkLst>
        </pc:spChg>
        <pc:spChg chg="mod">
          <ac:chgData name="Daniel Primdal Haugstrup" userId="0dbebbc7-00d0-4ad5-a2e1-1db29823c8e9" providerId="ADAL" clId="{ADCA1F8A-4F27-4ED0-AA5B-DE2741CCFBBE}" dt="2023-07-06T12:21:29.693" v="6" actId="6549"/>
          <ac:spMkLst>
            <pc:docMk/>
            <pc:sldMk cId="83500641" sldId="287"/>
            <ac:spMk id="88" creationId="{29C9B283-9A9E-BEA6-74D7-F9A19C2074FE}"/>
          </ac:spMkLst>
        </pc:spChg>
        <pc:grpChg chg="del">
          <ac:chgData name="Daniel Primdal Haugstrup" userId="0dbebbc7-00d0-4ad5-a2e1-1db29823c8e9" providerId="ADAL" clId="{ADCA1F8A-4F27-4ED0-AA5B-DE2741CCFBBE}" dt="2023-07-06T12:21:31.880" v="8" actId="478"/>
          <ac:grpSpMkLst>
            <pc:docMk/>
            <pc:sldMk cId="83500641" sldId="287"/>
            <ac:grpSpMk id="92" creationId="{BFBD3DAD-16CB-BD08-4FD5-9863EC34EBB4}"/>
          </ac:grpSpMkLst>
        </pc:grpChg>
        <pc:picChg chg="add mod">
          <ac:chgData name="Daniel Primdal Haugstrup" userId="0dbebbc7-00d0-4ad5-a2e1-1db29823c8e9" providerId="ADAL" clId="{ADCA1F8A-4F27-4ED0-AA5B-DE2741CCFBBE}" dt="2023-07-06T12:21:33.997" v="9"/>
          <ac:picMkLst>
            <pc:docMk/>
            <pc:sldMk cId="83500641" sldId="287"/>
            <ac:picMk id="15" creationId="{54A0D00E-A010-AEEB-A778-2D449DBFEAED}"/>
          </ac:picMkLst>
        </pc:picChg>
        <pc:cxnChg chg="mod">
          <ac:chgData name="Daniel Primdal Haugstrup" userId="0dbebbc7-00d0-4ad5-a2e1-1db29823c8e9" providerId="ADAL" clId="{ADCA1F8A-4F27-4ED0-AA5B-DE2741CCFBBE}" dt="2023-07-06T12:21:30.649" v="7" actId="478"/>
          <ac:cxnSpMkLst>
            <pc:docMk/>
            <pc:sldMk cId="83500641" sldId="287"/>
            <ac:cxnSpMk id="9" creationId="{7562BCC0-70B0-10F5-5E42-DCBA9155121D}"/>
          </ac:cxnSpMkLst>
        </pc:cxnChg>
        <pc:cxnChg chg="mod">
          <ac:chgData name="Daniel Primdal Haugstrup" userId="0dbebbc7-00d0-4ad5-a2e1-1db29823c8e9" providerId="ADAL" clId="{ADCA1F8A-4F27-4ED0-AA5B-DE2741CCFBBE}" dt="2023-07-06T12:21:30.649" v="7" actId="478"/>
          <ac:cxnSpMkLst>
            <pc:docMk/>
            <pc:sldMk cId="83500641" sldId="287"/>
            <ac:cxnSpMk id="64" creationId="{FB14EBA1-74D1-44A7-8839-5BC6991C13C8}"/>
          </ac:cxnSpMkLst>
        </pc:cxnChg>
        <pc:cxnChg chg="mod">
          <ac:chgData name="Daniel Primdal Haugstrup" userId="0dbebbc7-00d0-4ad5-a2e1-1db29823c8e9" providerId="ADAL" clId="{ADCA1F8A-4F27-4ED0-AA5B-DE2741CCFBBE}" dt="2023-07-06T12:21:30.649" v="7" actId="478"/>
          <ac:cxnSpMkLst>
            <pc:docMk/>
            <pc:sldMk cId="83500641" sldId="287"/>
            <ac:cxnSpMk id="67" creationId="{8FDDD45B-AA0B-BA77-CE50-6C0AB94FEFBD}"/>
          </ac:cxnSpMkLst>
        </pc:cxnChg>
        <pc:cxnChg chg="mod">
          <ac:chgData name="Daniel Primdal Haugstrup" userId="0dbebbc7-00d0-4ad5-a2e1-1db29823c8e9" providerId="ADAL" clId="{ADCA1F8A-4F27-4ED0-AA5B-DE2741CCFBBE}" dt="2023-07-06T12:21:30.649" v="7" actId="478"/>
          <ac:cxnSpMkLst>
            <pc:docMk/>
            <pc:sldMk cId="83500641" sldId="287"/>
            <ac:cxnSpMk id="73" creationId="{0CF8D267-4A37-A7E4-CCCB-228484AD294D}"/>
          </ac:cxnSpMkLst>
        </pc:cxnChg>
        <pc:cxnChg chg="mod">
          <ac:chgData name="Daniel Primdal Haugstrup" userId="0dbebbc7-00d0-4ad5-a2e1-1db29823c8e9" providerId="ADAL" clId="{ADCA1F8A-4F27-4ED0-AA5B-DE2741CCFBBE}" dt="2023-07-06T12:21:30.649" v="7" actId="478"/>
          <ac:cxnSpMkLst>
            <pc:docMk/>
            <pc:sldMk cId="83500641" sldId="287"/>
            <ac:cxnSpMk id="77" creationId="{0F57B26E-465F-4C98-FBE8-636030C26A9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DA569-F865-2455-D2A9-A55A83E06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0FEA8E3-E1F0-627F-E86B-C7FADBCE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8EE2D44-1D68-DE6C-8353-6242D544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832DAE-460D-77C9-EE09-68ACC85C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F97AB0A-9DC0-2224-FF63-F890EB5E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419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8019B-1B59-BEFA-C35A-53E3BE72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AEEA65C-3C8D-31B5-83BD-223EA2B1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FB3E4D-85EE-BB6B-FA6C-F40125D2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F59E7A7-ED0B-AB53-E6E6-064A5313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C89EA15-831B-76D4-2E3F-4CCB008A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623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22BBE76-1DA5-F49A-5590-B54634929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9712D8E-A60B-E43D-67BC-4FB445B5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89F61E-5EDE-CF68-29F9-3108A8D7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85DD9F-A764-217C-7DC0-96EA4ACC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CFE0A4-85C4-9642-B3EF-67470519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33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3FAC5-978A-667B-B71B-530F5A3B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CC1AAE-EEAD-D79E-690C-3F20B133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5673E8-DCF0-D5BC-2BFF-E3FD0654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272999-D9FC-1BE0-81FF-04F811D4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5F303A-1D79-5DB2-7CCA-D563A0C5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568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FB928-C0DF-E3C8-A46B-CCB6E5A5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D5E2989-37C1-BE9B-7937-4F4764FAE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DBF8567-77CA-615D-20E6-EF1B8570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04FC79-019B-9EB4-1D45-894BFBF2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288E-A20A-114C-3C8A-690D192C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82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CBC12-E3BD-B047-7033-F536B95F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17EEC7-8DBD-0232-B432-7DC830BC6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416CA9B-541A-954B-CA86-D65AAD492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A2E8804-7385-57DA-D0C4-7D41CE38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A432DC7-3EB0-C5E0-2E63-6317D9DD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3BC1F2-B16E-B118-DD39-5BECE927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761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D7F23-0DCB-3F19-5647-80E388DED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40D4605-44D5-EEDC-145B-43ACF09E8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7972CFC-0A8F-F7FF-ADB7-53D67AD4C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396CDD-5EAD-E5AB-BE06-883899E8A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B329980-F54B-DC1A-F3FC-A91E272B3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9E05922-E8C3-69FD-9C21-C34935D8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1ABFACF-BDB6-5F58-E9F8-477A4139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B37E40D-DEA2-EBF3-9CB8-64B0CD5F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480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2E131-3CE1-AE93-88B9-2AF402A0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103631C-3194-52B0-EE47-A237946C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CA64FD4-3FC0-2CE2-88FA-18737F54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BFE7F09-960D-130E-6180-98224E06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110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583372C-9C7D-C636-F981-38C14C55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939D26C-2F66-21AA-A009-5311FB2D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CB6F71-409E-9CE9-DE14-3C545867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945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935FB-7856-C22C-C432-DE9CE9F4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C54C40-07C9-A556-AA8C-C495CE18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54B781-8CA6-5903-2DA0-397097A32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3C3CB5E-0E7D-F34F-DF8E-B4F7E1BE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DAA30B-96AA-8DDB-6607-37CB41E5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DDDF012-2C4E-1C89-3223-3371C7EC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314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B5BF4-7508-9B88-0D90-C6BF1262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4C501BC-EC56-8CC4-57A1-AE5FD56FC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DA9361-03FE-AA80-31AC-CE1C9E8FB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8F35498-ED16-E33B-559C-34C95AC8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BACFF18-9AD9-D90E-65A5-B3DB9E71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E553CA7-5B81-1D99-6F4B-4D1113EB6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280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2E9293A-8FF7-1268-546F-BC81B073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6FB3BA8-50D2-5F00-A133-F1640F37B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2FC8661-C648-A3EC-BB37-FAE29FBAA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AF179-EBAC-474E-84EA-CD83358917E8}" type="datetimeFigureOut">
              <a:rPr lang="da-DK" smtClean="0"/>
              <a:t>06-07-2023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D5B1403-E2C6-2E1E-D2AD-DC75D36BB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34FA21-0DE7-268A-7082-CE8C2028E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4E7C4-9108-41CF-8B91-12F4EA4F44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132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-leaf.com/" TargetMode="External"/><Relationship Id="rId2" Type="http://schemas.openxmlformats.org/officeDocument/2006/relationships/hyperlink" Target="mailto:info@a-leaf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vindue, indendørs, bærbar computer, kvinde&#10;&#10;Automatisk genereret beskrivelse">
            <a:extLst>
              <a:ext uri="{FF2B5EF4-FFF2-40B4-BE49-F238E27FC236}">
                <a16:creationId xmlns:a16="http://schemas.microsoft.com/office/drawing/2014/main" id="{F6D71B16-94CF-6F67-F14D-C52FFE9A3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95" r="29928" b="2163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Kombinationstegning: figur 21">
            <a:extLst>
              <a:ext uri="{FF2B5EF4-FFF2-40B4-BE49-F238E27FC236}">
                <a16:creationId xmlns:a16="http://schemas.microsoft.com/office/drawing/2014/main" id="{D8136747-C4AE-88B7-8C35-030F854E9C7B}"/>
              </a:ext>
            </a:extLst>
          </p:cNvPr>
          <p:cNvSpPr/>
          <p:nvPr/>
        </p:nvSpPr>
        <p:spPr>
          <a:xfrm rot="16200000">
            <a:off x="2657475" y="-2657477"/>
            <a:ext cx="6877050" cy="12192001"/>
          </a:xfrm>
          <a:custGeom>
            <a:avLst/>
            <a:gdLst>
              <a:gd name="connsiteX0" fmla="*/ 6877050 w 6877050"/>
              <a:gd name="connsiteY0" fmla="*/ 0 h 12363450"/>
              <a:gd name="connsiteX1" fmla="*/ 6877050 w 6877050"/>
              <a:gd name="connsiteY1" fmla="*/ 9744074 h 12363450"/>
              <a:gd name="connsiteX2" fmla="*/ 1 w 6877050"/>
              <a:gd name="connsiteY2" fmla="*/ 2867025 h 12363450"/>
              <a:gd name="connsiteX3" fmla="*/ 1 w 6877050"/>
              <a:gd name="connsiteY3" fmla="*/ 12363450 h 12363450"/>
              <a:gd name="connsiteX4" fmla="*/ 0 w 6877050"/>
              <a:gd name="connsiteY4" fmla="*/ 12363450 h 12363450"/>
              <a:gd name="connsiteX5" fmla="*/ 0 w 6877050"/>
              <a:gd name="connsiteY5" fmla="*/ 0 h 12363450"/>
              <a:gd name="connsiteX6" fmla="*/ 6877050 w 6877050"/>
              <a:gd name="connsiteY6" fmla="*/ 0 h 1236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7050" h="12363450">
                <a:moveTo>
                  <a:pt x="6877050" y="0"/>
                </a:moveTo>
                <a:lnTo>
                  <a:pt x="6877050" y="9744074"/>
                </a:lnTo>
                <a:lnTo>
                  <a:pt x="1" y="2867025"/>
                </a:lnTo>
                <a:lnTo>
                  <a:pt x="1" y="12363450"/>
                </a:lnTo>
                <a:lnTo>
                  <a:pt x="0" y="12363450"/>
                </a:lnTo>
                <a:lnTo>
                  <a:pt x="0" y="0"/>
                </a:lnTo>
                <a:lnTo>
                  <a:pt x="6877050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F68396-5778-7D54-D726-E0884D353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493" y="2349456"/>
            <a:ext cx="4799284" cy="1163449"/>
          </a:xfrm>
        </p:spPr>
        <p:txBody>
          <a:bodyPr>
            <a:noAutofit/>
          </a:bodyPr>
          <a:lstStyle/>
          <a:p>
            <a:pPr algn="l"/>
            <a:r>
              <a:rPr lang="da-DK" sz="3500" dirty="0" err="1">
                <a:solidFill>
                  <a:schemeClr val="bg1"/>
                </a:solidFill>
                <a:latin typeface="Europa-Bold" panose="02000000000000000000" pitchFamily="50" charset="0"/>
              </a:rPr>
              <a:t>Supplying</a:t>
            </a:r>
            <a:r>
              <a:rPr lang="da-DK" sz="3500" dirty="0">
                <a:solidFill>
                  <a:schemeClr val="bg1"/>
                </a:solidFill>
                <a:latin typeface="Europa-Bold" panose="02000000000000000000" pitchFamily="50" charset="0"/>
              </a:rPr>
              <a:t> specialists</a:t>
            </a:r>
            <a:br>
              <a:rPr lang="da-DK" sz="3500" dirty="0">
                <a:solidFill>
                  <a:schemeClr val="bg1"/>
                </a:solidFill>
                <a:latin typeface="Europa-Bold" panose="02000000000000000000" pitchFamily="50" charset="0"/>
              </a:rPr>
            </a:br>
            <a:r>
              <a:rPr lang="da-DK" sz="3500" dirty="0" err="1">
                <a:solidFill>
                  <a:schemeClr val="bg1"/>
                </a:solidFill>
                <a:latin typeface="Europa-Bold" panose="02000000000000000000" pitchFamily="50" charset="0"/>
              </a:rPr>
              <a:t>powered</a:t>
            </a:r>
            <a:r>
              <a:rPr lang="da-DK" sz="3500" dirty="0">
                <a:solidFill>
                  <a:schemeClr val="bg1"/>
                </a:solidFill>
                <a:latin typeface="Europa-Bold" panose="02000000000000000000" pitchFamily="50" charset="0"/>
              </a:rPr>
              <a:t> by </a:t>
            </a:r>
            <a:r>
              <a:rPr lang="da-DK" sz="3500" dirty="0" err="1">
                <a:solidFill>
                  <a:schemeClr val="bg1"/>
                </a:solidFill>
                <a:latin typeface="Europa-Bold" panose="02000000000000000000" pitchFamily="50" charset="0"/>
              </a:rPr>
              <a:t>know-how</a:t>
            </a:r>
            <a:endParaRPr lang="da-DK" sz="3500" dirty="0">
              <a:solidFill>
                <a:schemeClr val="bg1"/>
              </a:solidFill>
              <a:latin typeface="Europa-Bold" panose="02000000000000000000" pitchFamily="50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43C8C4EE-7C4D-999C-6E06-838ADCBD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1" y="4271609"/>
            <a:ext cx="1703906" cy="1703906"/>
          </a:xfrm>
          <a:prstGeom prst="rect">
            <a:avLst/>
          </a:prstGeo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C487FF7C-BC9C-6AA0-98A2-7DAB46665F6E}"/>
              </a:ext>
            </a:extLst>
          </p:cNvPr>
          <p:cNvGrpSpPr/>
          <p:nvPr/>
        </p:nvGrpSpPr>
        <p:grpSpPr>
          <a:xfrm flipV="1">
            <a:off x="1052513" y="3586518"/>
            <a:ext cx="4537582" cy="45719"/>
            <a:chOff x="1052513" y="4031455"/>
            <a:chExt cx="4313802" cy="107158"/>
          </a:xfrm>
        </p:grpSpPr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3F7AFFB4-5596-B3CD-8B4B-A76223EA2E0A}"/>
                </a:ext>
              </a:extLst>
            </p:cNvPr>
            <p:cNvSpPr/>
            <p:nvPr/>
          </p:nvSpPr>
          <p:spPr>
            <a:xfrm>
              <a:off x="1052513" y="4031456"/>
              <a:ext cx="1437934" cy="107157"/>
            </a:xfrm>
            <a:prstGeom prst="rect">
              <a:avLst/>
            </a:prstGeom>
            <a:solidFill>
              <a:srgbClr val="268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FD619538-7CDD-A75F-20E1-A50943417CA1}"/>
                </a:ext>
              </a:extLst>
            </p:cNvPr>
            <p:cNvSpPr/>
            <p:nvPr/>
          </p:nvSpPr>
          <p:spPr>
            <a:xfrm>
              <a:off x="2490447" y="4031456"/>
              <a:ext cx="1437934" cy="107157"/>
            </a:xfrm>
            <a:prstGeom prst="rect">
              <a:avLst/>
            </a:prstGeom>
            <a:solidFill>
              <a:srgbClr val="789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1832FA45-6562-FAE5-E306-311F793514DB}"/>
                </a:ext>
              </a:extLst>
            </p:cNvPr>
            <p:cNvSpPr/>
            <p:nvPr/>
          </p:nvSpPr>
          <p:spPr>
            <a:xfrm>
              <a:off x="3928381" y="4031455"/>
              <a:ext cx="1437934" cy="107157"/>
            </a:xfrm>
            <a:prstGeom prst="rect">
              <a:avLst/>
            </a:prstGeom>
            <a:solidFill>
              <a:srgbClr val="C09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1" name="Tekstfelt 30">
            <a:extLst>
              <a:ext uri="{FF2B5EF4-FFF2-40B4-BE49-F238E27FC236}">
                <a16:creationId xmlns:a16="http://schemas.microsoft.com/office/drawing/2014/main" id="{68AC266F-65CA-A7E0-64AE-41CEAFD97710}"/>
              </a:ext>
            </a:extLst>
          </p:cNvPr>
          <p:cNvSpPr txBox="1"/>
          <p:nvPr/>
        </p:nvSpPr>
        <p:spPr>
          <a:xfrm>
            <a:off x="1052513" y="3742044"/>
            <a:ext cx="151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Europa-Light" panose="02000000000000000000" pitchFamily="50" charset="0"/>
              </a:rPr>
              <a:t>Wind Power</a:t>
            </a:r>
            <a:endParaRPr lang="da-DK" sz="1200" dirty="0">
              <a:solidFill>
                <a:schemeClr val="bg1"/>
              </a:solidFill>
              <a:latin typeface="Europa-Light" panose="02000000000000000000" pitchFamily="50" charset="0"/>
            </a:endParaRP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B35256C3-76F7-0475-619C-E2B460B4B6F6}"/>
              </a:ext>
            </a:extLst>
          </p:cNvPr>
          <p:cNvSpPr txBox="1"/>
          <p:nvPr/>
        </p:nvSpPr>
        <p:spPr>
          <a:xfrm>
            <a:off x="2565039" y="3751568"/>
            <a:ext cx="151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Europa-Light" panose="02000000000000000000" pitchFamily="50" charset="0"/>
              </a:rPr>
              <a:t>Infrastructure</a:t>
            </a:r>
            <a:endParaRPr lang="da-DK" sz="1200" dirty="0">
              <a:solidFill>
                <a:schemeClr val="bg1"/>
              </a:solidFill>
              <a:latin typeface="Europa-Light" panose="02000000000000000000" pitchFamily="50" charset="0"/>
            </a:endParaRP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BEE11FF3-D2DD-88B4-00E6-E46C88029E7D}"/>
              </a:ext>
            </a:extLst>
          </p:cNvPr>
          <p:cNvSpPr txBox="1"/>
          <p:nvPr/>
        </p:nvSpPr>
        <p:spPr>
          <a:xfrm>
            <a:off x="4077566" y="3742044"/>
            <a:ext cx="151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Europa-Light" panose="02000000000000000000" pitchFamily="50" charset="0"/>
              </a:rPr>
              <a:t>Power-to-X</a:t>
            </a:r>
            <a:endParaRPr lang="da-DK" sz="1200" dirty="0">
              <a:solidFill>
                <a:schemeClr val="bg1"/>
              </a:solidFill>
              <a:latin typeface="Europa-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On- &amp; Offshore Wind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26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pic>
        <p:nvPicPr>
          <p:cNvPr id="11" name="Billede 10" descr="Et billede, der indeholder vand, himmel, udendørs, ocean&#10;&#10;Automatisk genereret beskrivelse">
            <a:extLst>
              <a:ext uri="{FF2B5EF4-FFF2-40B4-BE49-F238E27FC236}">
                <a16:creationId xmlns:a16="http://schemas.microsoft.com/office/drawing/2014/main" id="{FC6FF05F-93FD-EABD-1D5F-56ACD71AA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b="13569"/>
          <a:stretch/>
        </p:blipFill>
        <p:spPr>
          <a:xfrm>
            <a:off x="0" y="1258785"/>
            <a:ext cx="12191999" cy="559921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0184CDA-5ADE-5282-9802-E458A8DA0B62}"/>
              </a:ext>
            </a:extLst>
          </p:cNvPr>
          <p:cNvSpPr/>
          <p:nvPr/>
        </p:nvSpPr>
        <p:spPr>
          <a:xfrm>
            <a:off x="0" y="1258784"/>
            <a:ext cx="12192000" cy="5599216"/>
          </a:xfrm>
          <a:prstGeom prst="rect">
            <a:avLst/>
          </a:prstGeom>
          <a:solidFill>
            <a:srgbClr val="26889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AFD1C66-31AA-F60B-AD0A-E70A32758310}"/>
              </a:ext>
            </a:extLst>
          </p:cNvPr>
          <p:cNvSpPr txBox="1"/>
          <p:nvPr/>
        </p:nvSpPr>
        <p:spPr>
          <a:xfrm>
            <a:off x="1062038" y="3704449"/>
            <a:ext cx="524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More than 30 years of solid experience within the Wind and Heavy Steel industry.</a:t>
            </a:r>
            <a:endParaRPr lang="da-DK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670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On- &amp; Offshore Wind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26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F7CC48DF-D511-B429-D9CF-9DB07AB0E126}"/>
              </a:ext>
            </a:extLst>
          </p:cNvPr>
          <p:cNvGrpSpPr/>
          <p:nvPr/>
        </p:nvGrpSpPr>
        <p:grpSpPr>
          <a:xfrm>
            <a:off x="1062040" y="1999310"/>
            <a:ext cx="3003042" cy="1698327"/>
            <a:chOff x="1062038" y="2007424"/>
            <a:chExt cx="4283649" cy="1575881"/>
          </a:xfrm>
          <a:blipFill dpi="0" rotWithShape="1">
            <a:blip r:embed="rId2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D2F486E-D512-81F1-D68A-A94CC5BBFABD}"/>
                </a:ext>
              </a:extLst>
            </p:cNvPr>
            <p:cNvSpPr/>
            <p:nvPr/>
          </p:nvSpPr>
          <p:spPr>
            <a:xfrm>
              <a:off x="1062038" y="2007424"/>
              <a:ext cx="4283649" cy="1575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dirty="0"/>
            </a:p>
          </p:txBody>
        </p:sp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94D43CB6-6594-4CD4-E6A7-BD48E2C0271B}"/>
                </a:ext>
              </a:extLst>
            </p:cNvPr>
            <p:cNvSpPr txBox="1"/>
            <p:nvPr/>
          </p:nvSpPr>
          <p:spPr>
            <a:xfrm>
              <a:off x="1455366" y="2566893"/>
              <a:ext cx="3440479" cy="371263"/>
            </a:xfrm>
            <a:prstGeom prst="rect">
              <a:avLst/>
            </a:prstGeom>
            <a:grp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WTG</a:t>
              </a:r>
              <a:endParaRPr lang="da-DK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212121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04852029-5699-EB5A-5249-898A4ADEF8CB}"/>
              </a:ext>
            </a:extLst>
          </p:cNvPr>
          <p:cNvGrpSpPr/>
          <p:nvPr/>
        </p:nvGrpSpPr>
        <p:grpSpPr>
          <a:xfrm>
            <a:off x="4594479" y="1999311"/>
            <a:ext cx="3003042" cy="1698327"/>
            <a:chOff x="1062038" y="2007425"/>
            <a:chExt cx="4283649" cy="1575881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4350B383-BB14-632A-CD0F-6CA5E135665D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dirty="0"/>
            </a:p>
          </p:txBody>
        </p: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8722ADE6-151C-2FB2-4EB8-09963ED4FB57}"/>
                </a:ext>
              </a:extLst>
            </p:cNvPr>
            <p:cNvSpPr txBox="1"/>
            <p:nvPr/>
          </p:nvSpPr>
          <p:spPr>
            <a:xfrm>
              <a:off x="1455366" y="2424100"/>
              <a:ext cx="3440479" cy="65684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Jackets,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TPs &amp; MPs</a:t>
              </a:r>
              <a:endParaRPr lang="da-DK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212121"/>
                  </a:outerShdw>
                </a:effectLst>
                <a:latin typeface="+mj-lt"/>
              </a:endParaRP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7BBBF3ED-C435-1F3E-3D04-6551CAB2557B}"/>
              </a:ext>
            </a:extLst>
          </p:cNvPr>
          <p:cNvGrpSpPr/>
          <p:nvPr/>
        </p:nvGrpSpPr>
        <p:grpSpPr>
          <a:xfrm>
            <a:off x="8126918" y="1999311"/>
            <a:ext cx="3003042" cy="1698327"/>
            <a:chOff x="1062038" y="2007425"/>
            <a:chExt cx="4283649" cy="157588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105C3F9-ECCD-7BE4-1CE2-B2FF4860D5D1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dirty="0"/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FE957228-B85C-21ED-BF6A-F103B0AB62C0}"/>
                </a:ext>
              </a:extLst>
            </p:cNvPr>
            <p:cNvSpPr txBox="1"/>
            <p:nvPr/>
          </p:nvSpPr>
          <p:spPr>
            <a:xfrm>
              <a:off x="1455366" y="2566894"/>
              <a:ext cx="3440479" cy="371263"/>
            </a:xfrm>
            <a:prstGeom prst="rect">
              <a:avLst/>
            </a:prstGeom>
            <a:grp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OSS</a:t>
              </a:r>
              <a:endParaRPr lang="da-DK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212121"/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Rektangel 22">
            <a:extLst>
              <a:ext uri="{FF2B5EF4-FFF2-40B4-BE49-F238E27FC236}">
                <a16:creationId xmlns:a16="http://schemas.microsoft.com/office/drawing/2014/main" id="{34CB27A3-3F42-72F0-26CD-BF93CDDC4F7A}"/>
              </a:ext>
            </a:extLst>
          </p:cNvPr>
          <p:cNvSpPr/>
          <p:nvPr/>
        </p:nvSpPr>
        <p:spPr>
          <a:xfrm>
            <a:off x="0" y="4150518"/>
            <a:ext cx="12192000" cy="2707481"/>
          </a:xfrm>
          <a:prstGeom prst="rect">
            <a:avLst/>
          </a:prstGeom>
          <a:solidFill>
            <a:srgbClr val="26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8171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himmel, jord, dag&#10;&#10;Automatisk genereret beskrivelse">
            <a:extLst>
              <a:ext uri="{FF2B5EF4-FFF2-40B4-BE49-F238E27FC236}">
                <a16:creationId xmlns:a16="http://schemas.microsoft.com/office/drawing/2014/main" id="{CA1B618D-393D-BB7C-9E4B-6F3B44B8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3" b="19318"/>
          <a:stretch/>
        </p:blipFill>
        <p:spPr>
          <a:xfrm>
            <a:off x="1" y="1268385"/>
            <a:ext cx="12203788" cy="559921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0184CDA-5ADE-5282-9802-E458A8DA0B62}"/>
              </a:ext>
            </a:extLst>
          </p:cNvPr>
          <p:cNvSpPr/>
          <p:nvPr/>
        </p:nvSpPr>
        <p:spPr>
          <a:xfrm>
            <a:off x="0" y="1258784"/>
            <a:ext cx="12192000" cy="5599216"/>
          </a:xfrm>
          <a:prstGeom prst="rect">
            <a:avLst/>
          </a:prstGeom>
          <a:solidFill>
            <a:srgbClr val="78960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Infrastructure &amp; Data Center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789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AFD1C66-31AA-F60B-AD0A-E70A32758310}"/>
              </a:ext>
            </a:extLst>
          </p:cNvPr>
          <p:cNvSpPr txBox="1"/>
          <p:nvPr/>
        </p:nvSpPr>
        <p:spPr>
          <a:xfrm>
            <a:off x="1062038" y="3704449"/>
            <a:ext cx="5243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Providing full-scale management solutions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towards Infrastructure &amp; Data Center projects.</a:t>
            </a:r>
            <a:endParaRPr lang="da-DK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313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Infrastructure &amp; Data Center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F7CC48DF-D511-B429-D9CF-9DB07AB0E126}"/>
              </a:ext>
            </a:extLst>
          </p:cNvPr>
          <p:cNvGrpSpPr/>
          <p:nvPr/>
        </p:nvGrpSpPr>
        <p:grpSpPr>
          <a:xfrm>
            <a:off x="1062040" y="1999310"/>
            <a:ext cx="3003042" cy="1698327"/>
            <a:chOff x="1062038" y="2007424"/>
            <a:chExt cx="4283649" cy="1575881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D2F486E-D512-81F1-D68A-A94CC5BBFABD}"/>
                </a:ext>
              </a:extLst>
            </p:cNvPr>
            <p:cNvSpPr/>
            <p:nvPr/>
          </p:nvSpPr>
          <p:spPr>
            <a:xfrm>
              <a:off x="1062038" y="2007424"/>
              <a:ext cx="4283649" cy="1575881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dirty="0"/>
            </a:p>
          </p:txBody>
        </p:sp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94D43CB6-6594-4CD4-E6A7-BD48E2C0271B}"/>
                </a:ext>
              </a:extLst>
            </p:cNvPr>
            <p:cNvSpPr txBox="1"/>
            <p:nvPr/>
          </p:nvSpPr>
          <p:spPr>
            <a:xfrm>
              <a:off x="1455366" y="2566894"/>
              <a:ext cx="3440479" cy="37126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Gas Pipes</a:t>
              </a:r>
              <a:endParaRPr lang="da-DK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212121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04852029-5699-EB5A-5249-898A4ADEF8CB}"/>
              </a:ext>
            </a:extLst>
          </p:cNvPr>
          <p:cNvGrpSpPr/>
          <p:nvPr/>
        </p:nvGrpSpPr>
        <p:grpSpPr>
          <a:xfrm>
            <a:off x="4594479" y="1999312"/>
            <a:ext cx="3003042" cy="1698327"/>
            <a:chOff x="1062038" y="2007425"/>
            <a:chExt cx="4283649" cy="157588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4350B383-BB14-632A-CD0F-6CA5E135665D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dirty="0"/>
            </a:p>
          </p:txBody>
        </p: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8722ADE6-151C-2FB2-4EB8-09963ED4FB57}"/>
                </a:ext>
              </a:extLst>
            </p:cNvPr>
            <p:cNvSpPr txBox="1"/>
            <p:nvPr/>
          </p:nvSpPr>
          <p:spPr>
            <a:xfrm>
              <a:off x="1455366" y="2566892"/>
              <a:ext cx="3440479" cy="371263"/>
            </a:xfrm>
            <a:prstGeom prst="rect">
              <a:avLst/>
            </a:prstGeom>
            <a:grp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Bridges</a:t>
              </a:r>
              <a:endParaRPr lang="da-DK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212121"/>
                  </a:outerShdw>
                </a:effectLst>
                <a:latin typeface="+mj-lt"/>
              </a:endParaRP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7BBBF3ED-C435-1F3E-3D04-6551CAB2557B}"/>
              </a:ext>
            </a:extLst>
          </p:cNvPr>
          <p:cNvGrpSpPr/>
          <p:nvPr/>
        </p:nvGrpSpPr>
        <p:grpSpPr>
          <a:xfrm>
            <a:off x="8126918" y="1999311"/>
            <a:ext cx="3003042" cy="1698327"/>
            <a:chOff x="1062038" y="2007425"/>
            <a:chExt cx="4283649" cy="157588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105C3F9-ECCD-7BE4-1CE2-B2FF4860D5D1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dirty="0"/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FE957228-B85C-21ED-BF6A-F103B0AB62C0}"/>
                </a:ext>
              </a:extLst>
            </p:cNvPr>
            <p:cNvSpPr txBox="1"/>
            <p:nvPr/>
          </p:nvSpPr>
          <p:spPr>
            <a:xfrm>
              <a:off x="1455366" y="2566892"/>
              <a:ext cx="3440479" cy="371263"/>
            </a:xfrm>
            <a:prstGeom prst="rect">
              <a:avLst/>
            </a:prstGeom>
            <a:grp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212121"/>
                    </a:outerShdw>
                  </a:effectLst>
                  <a:latin typeface="+mj-lt"/>
                </a:rPr>
                <a:t>Data Centers</a:t>
              </a:r>
              <a:endParaRPr lang="da-DK" sz="2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212121"/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Rektangel 22">
            <a:extLst>
              <a:ext uri="{FF2B5EF4-FFF2-40B4-BE49-F238E27FC236}">
                <a16:creationId xmlns:a16="http://schemas.microsoft.com/office/drawing/2014/main" id="{34CB27A3-3F42-72F0-26CD-BF93CDDC4F7A}"/>
              </a:ext>
            </a:extLst>
          </p:cNvPr>
          <p:cNvSpPr/>
          <p:nvPr/>
        </p:nvSpPr>
        <p:spPr>
          <a:xfrm>
            <a:off x="0" y="4150518"/>
            <a:ext cx="12192000" cy="2707481"/>
          </a:xfrm>
          <a:prstGeom prst="rect">
            <a:avLst/>
          </a:prstGeom>
          <a:solidFill>
            <a:srgbClr val="789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F8220E8-2900-9167-0D8E-1E8D3414DE99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7896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614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F7CC48DF-D511-B429-D9CF-9DB07AB0E126}"/>
              </a:ext>
            </a:extLst>
          </p:cNvPr>
          <p:cNvGrpSpPr/>
          <p:nvPr/>
        </p:nvGrpSpPr>
        <p:grpSpPr>
          <a:xfrm>
            <a:off x="1062040" y="1999310"/>
            <a:ext cx="4425053" cy="2893201"/>
            <a:chOff x="1062038" y="2007424"/>
            <a:chExt cx="4283649" cy="2684607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D2F486E-D512-81F1-D68A-A94CC5BBFABD}"/>
                </a:ext>
              </a:extLst>
            </p:cNvPr>
            <p:cNvSpPr/>
            <p:nvPr/>
          </p:nvSpPr>
          <p:spPr>
            <a:xfrm>
              <a:off x="1062038" y="2007424"/>
              <a:ext cx="4283649" cy="2684607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E011CAE9-579A-D291-338A-644C93A2BE34}"/>
                </a:ext>
              </a:extLst>
            </p:cNvPr>
            <p:cNvSpPr txBox="1"/>
            <p:nvPr/>
          </p:nvSpPr>
          <p:spPr>
            <a:xfrm>
              <a:off x="1455371" y="2980154"/>
              <a:ext cx="3440477" cy="145649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”When I have a request on </a:t>
              </a:r>
            </a:p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consultants, A-LEAF is always quick to provide us with several qualified candidates and they show a good understanding of what I need as a client.”</a:t>
              </a:r>
            </a:p>
            <a:p>
              <a:pPr algn="ctr"/>
              <a:endParaRPr lang="en-US" sz="1200" b="1" dirty="0">
                <a:solidFill>
                  <a:srgbClr val="506073"/>
                </a:solidFill>
                <a:latin typeface="Europa-Light" panose="02000000000000000000" pitchFamily="50" charset="0"/>
              </a:endParaRPr>
            </a:p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Jens Peter Andersen,</a:t>
              </a:r>
            </a:p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Product &amp; Department Manager</a:t>
              </a:r>
            </a:p>
          </p:txBody>
        </p:sp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94D43CB6-6594-4CD4-E6A7-BD48E2C0271B}"/>
                </a:ext>
              </a:extLst>
            </p:cNvPr>
            <p:cNvSpPr txBox="1"/>
            <p:nvPr/>
          </p:nvSpPr>
          <p:spPr>
            <a:xfrm>
              <a:off x="1455366" y="2630652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BLADT INDUSTRIES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</p:grpSp>
      <p:pic>
        <p:nvPicPr>
          <p:cNvPr id="24" name="Billede 23">
            <a:extLst>
              <a:ext uri="{FF2B5EF4-FFF2-40B4-BE49-F238E27FC236}">
                <a16:creationId xmlns:a16="http://schemas.microsoft.com/office/drawing/2014/main" id="{5E87560D-090E-1238-314E-1178DE907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91" y="1184121"/>
            <a:ext cx="1714971" cy="1714971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7BBBF3ED-C435-1F3E-3D04-6551CAB2557B}"/>
              </a:ext>
            </a:extLst>
          </p:cNvPr>
          <p:cNvGrpSpPr/>
          <p:nvPr/>
        </p:nvGrpSpPr>
        <p:grpSpPr>
          <a:xfrm>
            <a:off x="6704907" y="1999311"/>
            <a:ext cx="4425053" cy="2893200"/>
            <a:chOff x="1062038" y="2007425"/>
            <a:chExt cx="4283649" cy="2684606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105C3F9-ECCD-7BE4-1CE2-B2FF4860D5D1}"/>
                </a:ext>
              </a:extLst>
            </p:cNvPr>
            <p:cNvSpPr/>
            <p:nvPr/>
          </p:nvSpPr>
          <p:spPr>
            <a:xfrm>
              <a:off x="1062038" y="2007425"/>
              <a:ext cx="4283649" cy="2684606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9B1A65E6-CED3-078B-B523-185CBA1A386B}"/>
                </a:ext>
              </a:extLst>
            </p:cNvPr>
            <p:cNvSpPr txBox="1"/>
            <p:nvPr/>
          </p:nvSpPr>
          <p:spPr>
            <a:xfrm>
              <a:off x="1455371" y="2976471"/>
              <a:ext cx="3440477" cy="11137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“A-LEAF has a professional approach and possess highly capable expertise in QC of the final foundation production.”</a:t>
              </a:r>
            </a:p>
            <a:p>
              <a:pPr algn="ctr"/>
              <a:endParaRPr lang="en-US" sz="1200" b="1" dirty="0">
                <a:solidFill>
                  <a:srgbClr val="506073"/>
                </a:solidFill>
                <a:latin typeface="Europa-Light" panose="02000000000000000000" pitchFamily="50" charset="0"/>
              </a:endParaRPr>
            </a:p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Jan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Rønberg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</a:t>
              </a:r>
            </a:p>
            <a:p>
              <a:pPr algn="ctr"/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Director Offshore Wind</a:t>
              </a:r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FE957228-B85C-21ED-BF6A-F103B0AB62C0}"/>
                </a:ext>
              </a:extLst>
            </p:cNvPr>
            <p:cNvSpPr txBox="1"/>
            <p:nvPr/>
          </p:nvSpPr>
          <p:spPr>
            <a:xfrm>
              <a:off x="1455366" y="2635618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COWI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</p:grpSp>
      <p:pic>
        <p:nvPicPr>
          <p:cNvPr id="11" name="Billede 10">
            <a:extLst>
              <a:ext uri="{FF2B5EF4-FFF2-40B4-BE49-F238E27FC236}">
                <a16:creationId xmlns:a16="http://schemas.microsoft.com/office/drawing/2014/main" id="{5A4FAB2E-A47D-F4CF-D864-1E49E666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34" y="1109280"/>
            <a:ext cx="1734998" cy="1734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What Our Clients Say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REFERENCES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C04172-57A2-6815-1017-18050C250E00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896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F7CC48DF-D511-B429-D9CF-9DB07AB0E126}"/>
              </a:ext>
            </a:extLst>
          </p:cNvPr>
          <p:cNvGrpSpPr/>
          <p:nvPr/>
        </p:nvGrpSpPr>
        <p:grpSpPr>
          <a:xfrm>
            <a:off x="1062039" y="1999310"/>
            <a:ext cx="10065139" cy="4312425"/>
            <a:chOff x="1062038" y="2007424"/>
            <a:chExt cx="4283649" cy="4001508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D2F486E-D512-81F1-D68A-A94CC5BBFABD}"/>
                </a:ext>
              </a:extLst>
            </p:cNvPr>
            <p:cNvSpPr/>
            <p:nvPr/>
          </p:nvSpPr>
          <p:spPr>
            <a:xfrm>
              <a:off x="1062038" y="2007424"/>
              <a:ext cx="4283649" cy="4001508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E011CAE9-579A-D291-338A-644C93A2BE34}"/>
                </a:ext>
              </a:extLst>
            </p:cNvPr>
            <p:cNvSpPr txBox="1"/>
            <p:nvPr/>
          </p:nvSpPr>
          <p:spPr>
            <a:xfrm>
              <a:off x="1193785" y="2304214"/>
              <a:ext cx="4010389" cy="29986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buClr>
                  <a:srgbClr val="789604"/>
                </a:buClr>
              </a:pPr>
              <a:r>
                <a:rPr lang="en-US" sz="1200" b="1" dirty="0">
                  <a:solidFill>
                    <a:srgbClr val="506073"/>
                  </a:solidFill>
                  <a:latin typeface="+mj-lt"/>
                </a:rPr>
                <a:t>On- &amp; Offshore Wind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Aalborg, Denmark - Senior Project Manager for Foundation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SIF, Romania &amp; Netherlands - Quality Assurance / Audit / 3-Party Inspection.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Aalborg, Denmark - Project Manager on production of TP’s for Hornsea &amp; Hornsea Reef.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Hornsea 1,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Ørsted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Denmark &amp; UK - Senior Project &amp; Electrical Manager, MP’s / TP’s.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Hornsea 1,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Ørsted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Denmark &amp; UK - Review on drawings and design and implementing QA/QC system in start up of new heavy steel facility for tower fabrication for onshore turbines.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Aalborg, Denmark - Quality Inspection on cables for Offshore Substation (OSS).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Hutchinson Engineering, UK and Denmark - Project Manager/ QA/QC Manager for tower fabrication for onshore turbines.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Hutchinson Engineering, Denmark and UK - Optimization of tower fabrication for onshore turbines in UK – higher/efficient and output.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Ørsted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Cuxhaven, Germany - Q-management on onshore production of 170 7MW Nacelles for Hornsea.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Finland - QA/QC inspection of TP for Beatrice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Lindø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Denmark - HSE Manager on Jacket foundation fabrication, Beatrice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Latvia and Germany - QA/QC inspection of Jacket components for Beatrice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Germany - QA/QC on Jacket legs, Beatrice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Ørsted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Lindø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Denmark - Senior QA, 8MW WTG,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Borkhum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Riffgrund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2 and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Walney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Extension 3.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Reference List – Part 1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REFERENCES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C04172-57A2-6815-1017-18050C250E00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3A9F1245-19B7-5CA6-4C71-74C720C8AB62}"/>
              </a:ext>
            </a:extLst>
          </p:cNvPr>
          <p:cNvGrpSpPr/>
          <p:nvPr/>
        </p:nvGrpSpPr>
        <p:grpSpPr>
          <a:xfrm flipV="1">
            <a:off x="0" y="6812279"/>
            <a:ext cx="12192000" cy="45720"/>
            <a:chOff x="1052513" y="4031455"/>
            <a:chExt cx="4313802" cy="107158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A4069BD2-1B2F-EF96-E9E5-45BD1B50ABA4}"/>
                </a:ext>
              </a:extLst>
            </p:cNvPr>
            <p:cNvSpPr/>
            <p:nvPr/>
          </p:nvSpPr>
          <p:spPr>
            <a:xfrm>
              <a:off x="1052513" y="4031456"/>
              <a:ext cx="1437934" cy="107157"/>
            </a:xfrm>
            <a:prstGeom prst="rect">
              <a:avLst/>
            </a:prstGeom>
            <a:solidFill>
              <a:srgbClr val="268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6BBDD155-6CD1-AD8E-5B80-6A5B6EAD90CD}"/>
                </a:ext>
              </a:extLst>
            </p:cNvPr>
            <p:cNvSpPr/>
            <p:nvPr/>
          </p:nvSpPr>
          <p:spPr>
            <a:xfrm>
              <a:off x="2490447" y="4031456"/>
              <a:ext cx="1437934" cy="107157"/>
            </a:xfrm>
            <a:prstGeom prst="rect">
              <a:avLst/>
            </a:prstGeom>
            <a:solidFill>
              <a:srgbClr val="789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944A4E71-BE45-8506-E3BF-DF2CB057DB94}"/>
                </a:ext>
              </a:extLst>
            </p:cNvPr>
            <p:cNvSpPr/>
            <p:nvPr/>
          </p:nvSpPr>
          <p:spPr>
            <a:xfrm>
              <a:off x="3928381" y="4031455"/>
              <a:ext cx="1437934" cy="107157"/>
            </a:xfrm>
            <a:prstGeom prst="rect">
              <a:avLst/>
            </a:prstGeom>
            <a:solidFill>
              <a:srgbClr val="C09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1AC8D442-B769-E4F4-5944-910CA78CF802}"/>
              </a:ext>
            </a:extLst>
          </p:cNvPr>
          <p:cNvSpPr/>
          <p:nvPr/>
        </p:nvSpPr>
        <p:spPr>
          <a:xfrm>
            <a:off x="1062037" y="1997032"/>
            <a:ext cx="10065139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150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F7CC48DF-D511-B429-D9CF-9DB07AB0E126}"/>
              </a:ext>
            </a:extLst>
          </p:cNvPr>
          <p:cNvGrpSpPr/>
          <p:nvPr/>
        </p:nvGrpSpPr>
        <p:grpSpPr>
          <a:xfrm>
            <a:off x="1062039" y="1999310"/>
            <a:ext cx="10065139" cy="4312425"/>
            <a:chOff x="1062038" y="2007424"/>
            <a:chExt cx="4283649" cy="4001508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D2F486E-D512-81F1-D68A-A94CC5BBFABD}"/>
                </a:ext>
              </a:extLst>
            </p:cNvPr>
            <p:cNvSpPr/>
            <p:nvPr/>
          </p:nvSpPr>
          <p:spPr>
            <a:xfrm>
              <a:off x="1062038" y="2007424"/>
              <a:ext cx="4283649" cy="4001508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E011CAE9-579A-D291-338A-644C93A2BE34}"/>
                </a:ext>
              </a:extLst>
            </p:cNvPr>
            <p:cNvSpPr txBox="1"/>
            <p:nvPr/>
          </p:nvSpPr>
          <p:spPr>
            <a:xfrm>
              <a:off x="1193785" y="2304214"/>
              <a:ext cx="4010389" cy="31700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Swire Blue Ocean, Finland - QA Manager on Sea Fastening on Orca, app. 200t steel to be montaged on deck, Beatrice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Bladt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Industries, Lithuania, Latvia, Poland, Belgium and Germany - Senior Project Manager/Structural Designer/Design Eng./ for offshore jacket foundation, Beatrice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Vestas, Poland and Denmark - QA/QC on transportation equipment for WTG.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Bureau Veritas, Germany – 3rd party inspection TOC.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rgbClr val="506073"/>
                </a:solidFill>
                <a:latin typeface="Europa-Light" panose="02000000000000000000" pitchFamily="50" charset="0"/>
              </a:endParaRPr>
            </a:p>
            <a:p>
              <a:pPr>
                <a:buClr>
                  <a:srgbClr val="789604"/>
                </a:buClr>
              </a:pPr>
              <a:r>
                <a:rPr lang="en-US" sz="1200" b="1" dirty="0">
                  <a:solidFill>
                    <a:srgbClr val="506073"/>
                  </a:solidFill>
                  <a:latin typeface="+mj-lt"/>
                </a:rPr>
                <a:t>Infrastructure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MT-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Hoejgaard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/ Skanska, Sweden &amp; Spain -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Hissingebron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Bridge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MT-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Hoejgaard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Sweden - Senior Project Manager/ QA Manager on 200 t surfaces and steel constructions lift &amp; swing steel Bridge of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Södre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 Marieholm.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Grundfos, Denmark, China, and France - Project Manager on pumping systems.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COWI, Denmark - QA on foundation design, Formosa project.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rgbClr val="506073"/>
                </a:solidFill>
                <a:latin typeface="Europa-Light" panose="02000000000000000000" pitchFamily="50" charset="0"/>
              </a:endParaRPr>
            </a:p>
            <a:p>
              <a:pPr>
                <a:buClr>
                  <a:srgbClr val="789604"/>
                </a:buClr>
              </a:pPr>
              <a:r>
                <a:rPr lang="en-US" sz="1200" b="1" dirty="0">
                  <a:solidFill>
                    <a:srgbClr val="506073"/>
                  </a:solidFill>
                  <a:latin typeface="+mj-lt"/>
                </a:rPr>
                <a:t>Other</a:t>
              </a:r>
              <a:endParaRPr lang="en-US" sz="1200" b="1" dirty="0">
                <a:solidFill>
                  <a:srgbClr val="506073"/>
                </a:solidFill>
                <a:latin typeface="Europa-Light" panose="02000000000000000000" pitchFamily="50" charset="0"/>
              </a:endParaRP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Ziton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UK – Port- &amp; Site Management.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Ziton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UK – HSE Advisor offshore.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Ziton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Denmark - Port- &amp; Site Management.</a:t>
              </a:r>
            </a:p>
            <a:p>
              <a:pPr marL="171450" indent="-171450">
                <a:buClr>
                  <a:srgbClr val="789604"/>
                </a:buClr>
                <a:buFont typeface="Arial" panose="020B0604020202020204" pitchFamily="34" charset="0"/>
                <a:buChar char="•"/>
              </a:pP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Cadeler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Denmark –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Supervison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/QA several mob/de-mob of Osprey and Orca.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Reference List – Part 2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REFERENCES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C04172-57A2-6815-1017-18050C250E00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FE6D9D88-C04C-A33A-90FC-FFBBBB0ABCE8}"/>
              </a:ext>
            </a:extLst>
          </p:cNvPr>
          <p:cNvGrpSpPr/>
          <p:nvPr/>
        </p:nvGrpSpPr>
        <p:grpSpPr>
          <a:xfrm flipV="1">
            <a:off x="0" y="6812279"/>
            <a:ext cx="12192000" cy="45720"/>
            <a:chOff x="1052513" y="4031455"/>
            <a:chExt cx="4313802" cy="10715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853795C9-8C10-A5EF-9FA4-DECF6253FEE7}"/>
                </a:ext>
              </a:extLst>
            </p:cNvPr>
            <p:cNvSpPr/>
            <p:nvPr/>
          </p:nvSpPr>
          <p:spPr>
            <a:xfrm>
              <a:off x="1052513" y="4031456"/>
              <a:ext cx="1437934" cy="107157"/>
            </a:xfrm>
            <a:prstGeom prst="rect">
              <a:avLst/>
            </a:prstGeom>
            <a:solidFill>
              <a:srgbClr val="268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F30EF450-DB32-1B4F-79CA-1F073F1B9EDE}"/>
                </a:ext>
              </a:extLst>
            </p:cNvPr>
            <p:cNvSpPr/>
            <p:nvPr/>
          </p:nvSpPr>
          <p:spPr>
            <a:xfrm>
              <a:off x="2490447" y="4031456"/>
              <a:ext cx="1437934" cy="107157"/>
            </a:xfrm>
            <a:prstGeom prst="rect">
              <a:avLst/>
            </a:prstGeom>
            <a:solidFill>
              <a:srgbClr val="789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DB0ACC2-EAF0-7C8F-586E-D59064174C38}"/>
                </a:ext>
              </a:extLst>
            </p:cNvPr>
            <p:cNvSpPr/>
            <p:nvPr/>
          </p:nvSpPr>
          <p:spPr>
            <a:xfrm>
              <a:off x="3928381" y="4031455"/>
              <a:ext cx="1437934" cy="107157"/>
            </a:xfrm>
            <a:prstGeom prst="rect">
              <a:avLst/>
            </a:prstGeom>
            <a:solidFill>
              <a:srgbClr val="C09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2" name="Rektangel 11">
            <a:extLst>
              <a:ext uri="{FF2B5EF4-FFF2-40B4-BE49-F238E27FC236}">
                <a16:creationId xmlns:a16="http://schemas.microsoft.com/office/drawing/2014/main" id="{8B63B41B-ED43-E8FD-7A32-6BA75F9F1EA1}"/>
              </a:ext>
            </a:extLst>
          </p:cNvPr>
          <p:cNvSpPr/>
          <p:nvPr/>
        </p:nvSpPr>
        <p:spPr>
          <a:xfrm>
            <a:off x="1062037" y="1997032"/>
            <a:ext cx="10065139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026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Get In Touch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7589F11-0BA4-D740-EAB1-65DD1201EE1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CONTACT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C807F6C-C5BD-4D7A-3A15-50E9C03D6295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C64C6FE-9116-34D2-58EF-6220274F8C3A}"/>
              </a:ext>
            </a:extLst>
          </p:cNvPr>
          <p:cNvSpPr/>
          <p:nvPr/>
        </p:nvSpPr>
        <p:spPr>
          <a:xfrm>
            <a:off x="1062038" y="2007424"/>
            <a:ext cx="5808662" cy="2145475"/>
          </a:xfrm>
          <a:prstGeom prst="rect">
            <a:avLst/>
          </a:prstGeom>
          <a:solidFill>
            <a:srgbClr val="EB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8E02B95-DFFE-DDE7-5385-9B1802CBED3C}"/>
              </a:ext>
            </a:extLst>
          </p:cNvPr>
          <p:cNvSpPr txBox="1"/>
          <p:nvPr/>
        </p:nvSpPr>
        <p:spPr>
          <a:xfrm>
            <a:off x="1337782" y="2178137"/>
            <a:ext cx="241194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>
                <a:solidFill>
                  <a:srgbClr val="506073"/>
                </a:solidFill>
                <a:latin typeface="+mj-lt"/>
              </a:rPr>
              <a:t>A-LEAF contact info</a:t>
            </a:r>
            <a:endParaRPr lang="da-DK" sz="1400" dirty="0">
              <a:solidFill>
                <a:srgbClr val="506073"/>
              </a:solidFill>
              <a:latin typeface="+mj-lt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F0EAE9C-369F-F77D-62A7-822258120D0F}"/>
              </a:ext>
            </a:extLst>
          </p:cNvPr>
          <p:cNvSpPr txBox="1"/>
          <p:nvPr/>
        </p:nvSpPr>
        <p:spPr>
          <a:xfrm>
            <a:off x="1334769" y="2695820"/>
            <a:ext cx="18483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</a:rPr>
              <a:t>Mail: </a:t>
            </a:r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  <a:hlinkClick r:id="rId2"/>
              </a:rPr>
              <a:t>info@a-leaf.com</a:t>
            </a:r>
            <a:endParaRPr lang="en-US" sz="12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</a:rPr>
              <a:t>Web: </a:t>
            </a:r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  <a:hlinkClick r:id="rId3"/>
              </a:rPr>
              <a:t>www.a-leaf.com</a:t>
            </a:r>
            <a:endParaRPr lang="en-US" sz="12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AD9EAE7-A8EC-62D8-E957-E88ABBA9A000}"/>
              </a:ext>
            </a:extLst>
          </p:cNvPr>
          <p:cNvSpPr txBox="1"/>
          <p:nvPr/>
        </p:nvSpPr>
        <p:spPr>
          <a:xfrm>
            <a:off x="1334769" y="3402595"/>
            <a:ext cx="1492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506073"/>
                </a:solidFill>
                <a:latin typeface="Europa-Light" panose="02000000000000000000" pitchFamily="50" charset="0"/>
              </a:rPr>
              <a:t>Østergade</a:t>
            </a:r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</a:rPr>
              <a:t> 9, 1</a:t>
            </a:r>
          </a:p>
          <a:p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</a:rPr>
              <a:t>8370, </a:t>
            </a:r>
            <a:r>
              <a:rPr lang="en-US" sz="1200" b="1" dirty="0" err="1">
                <a:solidFill>
                  <a:srgbClr val="506073"/>
                </a:solidFill>
                <a:latin typeface="Europa-Light" panose="02000000000000000000" pitchFamily="50" charset="0"/>
              </a:rPr>
              <a:t>Hadsten</a:t>
            </a:r>
            <a:endParaRPr lang="en-US" sz="12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r>
              <a:rPr lang="en-US" sz="1200" b="1" dirty="0">
                <a:solidFill>
                  <a:srgbClr val="506073"/>
                </a:solidFill>
                <a:latin typeface="Europa-Light" panose="02000000000000000000" pitchFamily="50" charset="0"/>
              </a:rPr>
              <a:t>Denmark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635593E8-B4E5-C9F0-D5D7-DD4CE0854B95}"/>
              </a:ext>
            </a:extLst>
          </p:cNvPr>
          <p:cNvGrpSpPr/>
          <p:nvPr/>
        </p:nvGrpSpPr>
        <p:grpSpPr>
          <a:xfrm flipV="1">
            <a:off x="0" y="6777772"/>
            <a:ext cx="7552244" cy="88018"/>
            <a:chOff x="1052513" y="4031455"/>
            <a:chExt cx="4313802" cy="10715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6687FA4C-A80E-2B3C-FF3A-7C8F46DCD5CF}"/>
                </a:ext>
              </a:extLst>
            </p:cNvPr>
            <p:cNvSpPr/>
            <p:nvPr/>
          </p:nvSpPr>
          <p:spPr>
            <a:xfrm>
              <a:off x="1052513" y="4031456"/>
              <a:ext cx="1437934" cy="107157"/>
            </a:xfrm>
            <a:prstGeom prst="rect">
              <a:avLst/>
            </a:prstGeom>
            <a:solidFill>
              <a:srgbClr val="268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55DE2007-1076-7072-924D-91D6B3139489}"/>
                </a:ext>
              </a:extLst>
            </p:cNvPr>
            <p:cNvSpPr/>
            <p:nvPr/>
          </p:nvSpPr>
          <p:spPr>
            <a:xfrm>
              <a:off x="2490447" y="4031456"/>
              <a:ext cx="1437934" cy="107157"/>
            </a:xfrm>
            <a:prstGeom prst="rect">
              <a:avLst/>
            </a:prstGeom>
            <a:solidFill>
              <a:srgbClr val="789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1D0316A-72DD-3B98-0E6D-C612C2070FCD}"/>
                </a:ext>
              </a:extLst>
            </p:cNvPr>
            <p:cNvSpPr/>
            <p:nvPr/>
          </p:nvSpPr>
          <p:spPr>
            <a:xfrm>
              <a:off x="3928381" y="4031455"/>
              <a:ext cx="1437934" cy="107157"/>
            </a:xfrm>
            <a:prstGeom prst="rect">
              <a:avLst/>
            </a:prstGeom>
            <a:solidFill>
              <a:srgbClr val="C09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12" name="Billede 11">
            <a:extLst>
              <a:ext uri="{FF2B5EF4-FFF2-40B4-BE49-F238E27FC236}">
                <a16:creationId xmlns:a16="http://schemas.microsoft.com/office/drawing/2014/main" id="{8C3942B3-92A1-E14C-8F77-1E929D89A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r="54687"/>
          <a:stretch/>
        </p:blipFill>
        <p:spPr>
          <a:xfrm>
            <a:off x="7552243" y="0"/>
            <a:ext cx="4639757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6F0B4C3B-0AC5-8646-A79A-0414B2FC31B9}"/>
              </a:ext>
            </a:extLst>
          </p:cNvPr>
          <p:cNvSpPr/>
          <p:nvPr/>
        </p:nvSpPr>
        <p:spPr>
          <a:xfrm>
            <a:off x="1062037" y="1997032"/>
            <a:ext cx="5808663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611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About A-LEAF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71D07D4-B8CA-9828-1451-559CF9720CAE}"/>
              </a:ext>
            </a:extLst>
          </p:cNvPr>
          <p:cNvSpPr/>
          <p:nvPr/>
        </p:nvSpPr>
        <p:spPr>
          <a:xfrm>
            <a:off x="1062038" y="2007424"/>
            <a:ext cx="5808662" cy="2145475"/>
          </a:xfrm>
          <a:prstGeom prst="rect">
            <a:avLst/>
          </a:prstGeom>
          <a:solidFill>
            <a:srgbClr val="EB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CFC0C52-5AFB-C14C-6046-DA04DBB3108A}"/>
              </a:ext>
            </a:extLst>
          </p:cNvPr>
          <p:cNvSpPr txBox="1"/>
          <p:nvPr/>
        </p:nvSpPr>
        <p:spPr>
          <a:xfrm>
            <a:off x="1455369" y="2202998"/>
            <a:ext cx="502199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rgbClr val="506073"/>
                </a:solidFill>
                <a:latin typeface="Europa-Light" panose="02000000000000000000" pitchFamily="50" charset="0"/>
              </a:rPr>
              <a:t>A-LEAF is a consultancy firm that is specialized in supplying consultants and know-how for various industries, within </a:t>
            </a:r>
            <a:r>
              <a:rPr lang="en-US" sz="1200" dirty="0">
                <a:solidFill>
                  <a:srgbClr val="506073"/>
                </a:solidFill>
                <a:latin typeface="Europa-Bold" panose="02000000000000000000" pitchFamily="50" charset="0"/>
              </a:rPr>
              <a:t>Project</a:t>
            </a:r>
            <a:r>
              <a:rPr lang="en-US" sz="1200" dirty="0">
                <a:solidFill>
                  <a:srgbClr val="506073"/>
                </a:solidFill>
                <a:latin typeface="Europa-Light" panose="02000000000000000000" pitchFamily="50" charset="0"/>
              </a:rPr>
              <a:t> and </a:t>
            </a:r>
            <a:r>
              <a:rPr lang="en-US" sz="1200" dirty="0">
                <a:solidFill>
                  <a:srgbClr val="506073"/>
                </a:solidFill>
                <a:latin typeface="Europa-Bold" panose="02000000000000000000" pitchFamily="50" charset="0"/>
              </a:rPr>
              <a:t>Quality</a:t>
            </a:r>
            <a:r>
              <a:rPr lang="en-US" sz="1200" dirty="0">
                <a:solidFill>
                  <a:srgbClr val="506073"/>
                </a:solidFill>
                <a:latin typeface="Europa-Light" panose="02000000000000000000" pitchFamily="50" charset="0"/>
              </a:rPr>
              <a:t> Management.</a:t>
            </a:r>
          </a:p>
          <a:p>
            <a:endParaRPr lang="en-US" sz="1200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r>
              <a:rPr lang="en-US" sz="1200" dirty="0">
                <a:solidFill>
                  <a:srgbClr val="506073"/>
                </a:solidFill>
                <a:latin typeface="Europa-Light" panose="02000000000000000000" pitchFamily="50" charset="0"/>
              </a:rPr>
              <a:t>We work exclusively with consultants that are specialized in working with </a:t>
            </a:r>
            <a:r>
              <a:rPr lang="en-US" sz="1200" dirty="0">
                <a:solidFill>
                  <a:srgbClr val="506073"/>
                </a:solidFill>
                <a:latin typeface="Europa-Bold" panose="02000000000000000000" pitchFamily="50" charset="0"/>
              </a:rPr>
              <a:t>On- &amp; Offshore Wind, Infrastructure/Data Center </a:t>
            </a:r>
            <a:r>
              <a:rPr lang="en-US" sz="1200" dirty="0">
                <a:solidFill>
                  <a:srgbClr val="506073"/>
                </a:solidFill>
              </a:rPr>
              <a:t>and</a:t>
            </a:r>
            <a:r>
              <a:rPr lang="en-US" sz="1200" dirty="0">
                <a:solidFill>
                  <a:srgbClr val="506073"/>
                </a:solidFill>
                <a:latin typeface="Europa-Bold" panose="02000000000000000000" pitchFamily="50" charset="0"/>
              </a:rPr>
              <a:t> Renewable Energy </a:t>
            </a:r>
            <a:r>
              <a:rPr lang="en-US" sz="1200" dirty="0">
                <a:solidFill>
                  <a:srgbClr val="506073"/>
                </a:solidFill>
                <a:latin typeface="Europa-Light" panose="02000000000000000000" pitchFamily="50" charset="0"/>
              </a:rPr>
              <a:t>projects.</a:t>
            </a:r>
          </a:p>
          <a:p>
            <a:endParaRPr lang="en-US" sz="1200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r>
              <a:rPr lang="en-US" sz="1200" dirty="0">
                <a:solidFill>
                  <a:srgbClr val="506073"/>
                </a:solidFill>
                <a:latin typeface="Europa-Light" panose="02000000000000000000" pitchFamily="50" charset="0"/>
              </a:rPr>
              <a:t>ISO 9001, 14001 &amp; 45001 Certified.</a:t>
            </a:r>
            <a:endParaRPr lang="da-DK" sz="1200" dirty="0">
              <a:solidFill>
                <a:srgbClr val="506073"/>
              </a:solidFill>
              <a:latin typeface="Europa-Light" panose="02000000000000000000" pitchFamily="50" charset="0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26D5C3F6-5F82-7385-DB22-7FBAF0E66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40818"/>
          <a:stretch/>
        </p:blipFill>
        <p:spPr>
          <a:xfrm>
            <a:off x="7552244" y="1"/>
            <a:ext cx="4639756" cy="6858000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68E0439A-0CFA-6793-CD72-9CD3BA58A851}"/>
              </a:ext>
            </a:extLst>
          </p:cNvPr>
          <p:cNvGrpSpPr/>
          <p:nvPr/>
        </p:nvGrpSpPr>
        <p:grpSpPr>
          <a:xfrm flipV="1">
            <a:off x="0" y="6777772"/>
            <a:ext cx="7552244" cy="88018"/>
            <a:chOff x="1052513" y="4031455"/>
            <a:chExt cx="4313802" cy="107158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97364CAE-72C2-FD64-A53D-D7C688A66486}"/>
                </a:ext>
              </a:extLst>
            </p:cNvPr>
            <p:cNvSpPr/>
            <p:nvPr/>
          </p:nvSpPr>
          <p:spPr>
            <a:xfrm>
              <a:off x="1052513" y="4031456"/>
              <a:ext cx="1437934" cy="107157"/>
            </a:xfrm>
            <a:prstGeom prst="rect">
              <a:avLst/>
            </a:prstGeom>
            <a:solidFill>
              <a:srgbClr val="268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2450CD61-6883-31CB-F54E-5F78A9D20790}"/>
                </a:ext>
              </a:extLst>
            </p:cNvPr>
            <p:cNvSpPr/>
            <p:nvPr/>
          </p:nvSpPr>
          <p:spPr>
            <a:xfrm>
              <a:off x="2490447" y="4031456"/>
              <a:ext cx="1437934" cy="107157"/>
            </a:xfrm>
            <a:prstGeom prst="rect">
              <a:avLst/>
            </a:prstGeom>
            <a:solidFill>
              <a:srgbClr val="789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7B3FA965-29F7-E5F9-B182-4D5DDEBC6A2A}"/>
                </a:ext>
              </a:extLst>
            </p:cNvPr>
            <p:cNvSpPr/>
            <p:nvPr/>
          </p:nvSpPr>
          <p:spPr>
            <a:xfrm>
              <a:off x="3928381" y="4031455"/>
              <a:ext cx="1437934" cy="107157"/>
            </a:xfrm>
            <a:prstGeom prst="rect">
              <a:avLst/>
            </a:prstGeom>
            <a:solidFill>
              <a:srgbClr val="C09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CEC45156-2EE8-37BC-EB21-8A6E751AC676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INTRODUCTION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911BE4D-52FD-7DE2-6C7A-5CF2BD1D0581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C6EFDB2-9314-4F01-B51C-4506BB4F75FA}"/>
              </a:ext>
            </a:extLst>
          </p:cNvPr>
          <p:cNvSpPr/>
          <p:nvPr/>
        </p:nvSpPr>
        <p:spPr>
          <a:xfrm>
            <a:off x="1062037" y="1997032"/>
            <a:ext cx="5808663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96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Our Values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7ACA6BA-8177-7B0B-D233-FCED828A4E3A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INTRODUCTION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CEA3C6C5-C534-04C1-F6B5-FE4E51871BC0}"/>
              </a:ext>
            </a:extLst>
          </p:cNvPr>
          <p:cNvGrpSpPr/>
          <p:nvPr/>
        </p:nvGrpSpPr>
        <p:grpSpPr>
          <a:xfrm>
            <a:off x="1059024" y="2014306"/>
            <a:ext cx="3003042" cy="1824355"/>
            <a:chOff x="1062038" y="1890482"/>
            <a:chExt cx="4283649" cy="1692823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2F80CE16-E33D-C33F-85F2-6B47DFD471EE}"/>
                </a:ext>
              </a:extLst>
            </p:cNvPr>
            <p:cNvSpPr/>
            <p:nvPr/>
          </p:nvSpPr>
          <p:spPr>
            <a:xfrm>
              <a:off x="1062038" y="2007424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E644DACE-FDFE-B154-F80F-262768642D19}"/>
                </a:ext>
              </a:extLst>
            </p:cNvPr>
            <p:cNvSpPr txBox="1"/>
            <p:nvPr/>
          </p:nvSpPr>
          <p:spPr>
            <a:xfrm>
              <a:off x="1455371" y="2522860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Transparency creates confidence - the foundation of every successful collaboration.</a:t>
              </a:r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6D4BEF18-6EEB-813A-BFC5-B69DEFBF7E8E}"/>
                </a:ext>
              </a:extLst>
            </p:cNvPr>
            <p:cNvSpPr txBox="1"/>
            <p:nvPr/>
          </p:nvSpPr>
          <p:spPr>
            <a:xfrm>
              <a:off x="1455366" y="2173358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Transparency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AC598BC0-6273-5186-77E6-64DB0FD89883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506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3E35753D-982D-92C1-EB53-3F8F0511CA8E}"/>
              </a:ext>
            </a:extLst>
          </p:cNvPr>
          <p:cNvGrpSpPr/>
          <p:nvPr/>
        </p:nvGrpSpPr>
        <p:grpSpPr>
          <a:xfrm>
            <a:off x="4577171" y="2014306"/>
            <a:ext cx="3003042" cy="1824356"/>
            <a:chOff x="1062038" y="1890482"/>
            <a:chExt cx="4283649" cy="1692824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CB351D6B-92D8-4C5A-C581-05C6F8516F01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8A2E8547-22BC-B3A7-6FB1-D8E56D147AE1}"/>
                </a:ext>
              </a:extLst>
            </p:cNvPr>
            <p:cNvSpPr txBox="1"/>
            <p:nvPr/>
          </p:nvSpPr>
          <p:spPr>
            <a:xfrm>
              <a:off x="1455371" y="2519178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When we take on a project, it’s because we know we can deliver the required quality.</a:t>
              </a: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7765BE34-4AC9-B7E0-43D4-3A462CBF76E5}"/>
                </a:ext>
              </a:extLst>
            </p:cNvPr>
            <p:cNvSpPr txBox="1"/>
            <p:nvPr/>
          </p:nvSpPr>
          <p:spPr>
            <a:xfrm>
              <a:off x="1455366" y="2173359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Responsibility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5A42CCD5-9FB7-A2F8-3174-5F9541A90335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506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FE379FDD-948D-98E9-7F7C-59CE9DE8C2AA}"/>
              </a:ext>
            </a:extLst>
          </p:cNvPr>
          <p:cNvGrpSpPr/>
          <p:nvPr/>
        </p:nvGrpSpPr>
        <p:grpSpPr>
          <a:xfrm>
            <a:off x="8109610" y="2014306"/>
            <a:ext cx="3003042" cy="1824356"/>
            <a:chOff x="1062038" y="1890482"/>
            <a:chExt cx="4283649" cy="1692824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76F65F9E-0DB4-B99F-8B3F-8BF695DB476A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" name="Tekstfelt 26">
              <a:extLst>
                <a:ext uri="{FF2B5EF4-FFF2-40B4-BE49-F238E27FC236}">
                  <a16:creationId xmlns:a16="http://schemas.microsoft.com/office/drawing/2014/main" id="{FFD1FAF6-E71A-629D-25D6-40E0158850C7}"/>
                </a:ext>
              </a:extLst>
            </p:cNvPr>
            <p:cNvSpPr txBox="1"/>
            <p:nvPr/>
          </p:nvSpPr>
          <p:spPr>
            <a:xfrm>
              <a:off x="1455371" y="2519178"/>
              <a:ext cx="3440477" cy="4283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Integrity by staying honest to our clients and our employees.</a:t>
              </a:r>
            </a:p>
          </p:txBody>
        </p:sp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FA5B3ADE-1EB3-15AE-1097-6A747A55B042}"/>
                </a:ext>
              </a:extLst>
            </p:cNvPr>
            <p:cNvSpPr txBox="1"/>
            <p:nvPr/>
          </p:nvSpPr>
          <p:spPr>
            <a:xfrm>
              <a:off x="1455366" y="2178325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Integrity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B08ABDD2-7B7E-572D-77A0-F0E412B4A29A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506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27E6CEAA-7915-7483-D139-3DFFA4E7171C}"/>
              </a:ext>
            </a:extLst>
          </p:cNvPr>
          <p:cNvGrpSpPr/>
          <p:nvPr/>
        </p:nvGrpSpPr>
        <p:grpSpPr>
          <a:xfrm>
            <a:off x="1059024" y="4462413"/>
            <a:ext cx="3003042" cy="1824355"/>
            <a:chOff x="1062038" y="1890482"/>
            <a:chExt cx="4283649" cy="1692823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583A38BD-B146-9AED-02B1-742234299D18}"/>
                </a:ext>
              </a:extLst>
            </p:cNvPr>
            <p:cNvSpPr/>
            <p:nvPr/>
          </p:nvSpPr>
          <p:spPr>
            <a:xfrm>
              <a:off x="1062038" y="2007424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EC39BBDC-438A-9542-E73F-13F573999FC8}"/>
                </a:ext>
              </a:extLst>
            </p:cNvPr>
            <p:cNvSpPr txBox="1"/>
            <p:nvPr/>
          </p:nvSpPr>
          <p:spPr>
            <a:xfrm>
              <a:off x="1455371" y="2522860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Our organization is very agile, ready to adjust at a moments notice.</a:t>
              </a:r>
            </a:p>
          </p:txBody>
        </p:sp>
        <p:sp>
          <p:nvSpPr>
            <p:cNvPr id="48" name="Tekstfelt 47">
              <a:extLst>
                <a:ext uri="{FF2B5EF4-FFF2-40B4-BE49-F238E27FC236}">
                  <a16:creationId xmlns:a16="http://schemas.microsoft.com/office/drawing/2014/main" id="{9FC3ABC1-8A83-CB23-BB45-6EABCA97E073}"/>
                </a:ext>
              </a:extLst>
            </p:cNvPr>
            <p:cNvSpPr txBox="1"/>
            <p:nvPr/>
          </p:nvSpPr>
          <p:spPr>
            <a:xfrm>
              <a:off x="1455366" y="2173358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Agile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46A7582D-374E-F56B-20DD-B23BCE6E8AB2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506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0" name="Gruppe 49">
            <a:extLst>
              <a:ext uri="{FF2B5EF4-FFF2-40B4-BE49-F238E27FC236}">
                <a16:creationId xmlns:a16="http://schemas.microsoft.com/office/drawing/2014/main" id="{287ABDB4-EEC8-FE3E-FA85-AC1836A16F30}"/>
              </a:ext>
            </a:extLst>
          </p:cNvPr>
          <p:cNvGrpSpPr/>
          <p:nvPr/>
        </p:nvGrpSpPr>
        <p:grpSpPr>
          <a:xfrm>
            <a:off x="4577171" y="4462413"/>
            <a:ext cx="3003042" cy="1824356"/>
            <a:chOff x="1062038" y="1890482"/>
            <a:chExt cx="4283649" cy="1692824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7FD764BC-24C4-F3AD-BE7D-5421884C64A0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2" name="Tekstfelt 51">
              <a:extLst>
                <a:ext uri="{FF2B5EF4-FFF2-40B4-BE49-F238E27FC236}">
                  <a16:creationId xmlns:a16="http://schemas.microsoft.com/office/drawing/2014/main" id="{BD943172-53A3-00A3-9175-5FDF69F56BAB}"/>
                </a:ext>
              </a:extLst>
            </p:cNvPr>
            <p:cNvSpPr txBox="1"/>
            <p:nvPr/>
          </p:nvSpPr>
          <p:spPr>
            <a:xfrm>
              <a:off x="1455371" y="2519178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Creating value by meeting requirements from both employers and employees.</a:t>
              </a:r>
            </a:p>
          </p:txBody>
        </p:sp>
        <p:sp>
          <p:nvSpPr>
            <p:cNvPr id="53" name="Tekstfelt 52">
              <a:extLst>
                <a:ext uri="{FF2B5EF4-FFF2-40B4-BE49-F238E27FC236}">
                  <a16:creationId xmlns:a16="http://schemas.microsoft.com/office/drawing/2014/main" id="{7BAFFC37-AA33-3439-2BC0-A21C03C5C14E}"/>
                </a:ext>
              </a:extLst>
            </p:cNvPr>
            <p:cNvSpPr txBox="1"/>
            <p:nvPr/>
          </p:nvSpPr>
          <p:spPr>
            <a:xfrm>
              <a:off x="1455366" y="2173359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Value creating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8EC20E65-7E0D-B33D-E7E6-0B1B0998519B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506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FBC57D32-2FEE-EE61-45B5-A3DA63FE3438}"/>
              </a:ext>
            </a:extLst>
          </p:cNvPr>
          <p:cNvGrpSpPr/>
          <p:nvPr/>
        </p:nvGrpSpPr>
        <p:grpSpPr>
          <a:xfrm>
            <a:off x="8109610" y="4462413"/>
            <a:ext cx="3003042" cy="1824356"/>
            <a:chOff x="1062038" y="1890482"/>
            <a:chExt cx="4283649" cy="1692824"/>
          </a:xfrm>
        </p:grpSpPr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4AAE9A73-B84B-1827-8242-3038E1D395FA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" name="Tekstfelt 56">
              <a:extLst>
                <a:ext uri="{FF2B5EF4-FFF2-40B4-BE49-F238E27FC236}">
                  <a16:creationId xmlns:a16="http://schemas.microsoft.com/office/drawing/2014/main" id="{34304948-4888-1909-1E2E-5B695FF43999}"/>
                </a:ext>
              </a:extLst>
            </p:cNvPr>
            <p:cNvSpPr txBox="1"/>
            <p:nvPr/>
          </p:nvSpPr>
          <p:spPr>
            <a:xfrm>
              <a:off x="1455371" y="2519178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It takes a specialist to supply a specialist – our specialists are powered by industry know-how.</a:t>
              </a:r>
            </a:p>
          </p:txBody>
        </p:sp>
        <p:sp>
          <p:nvSpPr>
            <p:cNvPr id="58" name="Tekstfelt 57">
              <a:extLst>
                <a:ext uri="{FF2B5EF4-FFF2-40B4-BE49-F238E27FC236}">
                  <a16:creationId xmlns:a16="http://schemas.microsoft.com/office/drawing/2014/main" id="{F6A575AA-5CCC-91C6-BA9F-C3C07B2340B9}"/>
                </a:ext>
              </a:extLst>
            </p:cNvPr>
            <p:cNvSpPr txBox="1"/>
            <p:nvPr/>
          </p:nvSpPr>
          <p:spPr>
            <a:xfrm>
              <a:off x="1455366" y="2178325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Quality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B4F68BBD-70BD-179C-61EE-7B772FBC8090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5060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4765AD2B-0091-9DC7-0AC7-FCFD9510C63C}"/>
              </a:ext>
            </a:extLst>
          </p:cNvPr>
          <p:cNvCxnSpPr>
            <a:cxnSpLocks/>
          </p:cNvCxnSpPr>
          <p:nvPr/>
        </p:nvCxnSpPr>
        <p:spPr>
          <a:xfrm>
            <a:off x="1059024" y="4176948"/>
            <a:ext cx="1007395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3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Locally Represented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7ACA6BA-8177-7B0B-D233-FCED828A4E3A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INTRODUCTION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C7049EB-CC76-74F9-2E18-4054D2EE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057"/>
            <a:ext cx="12192000" cy="557494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8C978A5-1D01-320A-9CDB-BAFF9A765526}"/>
              </a:ext>
            </a:extLst>
          </p:cNvPr>
          <p:cNvSpPr txBox="1">
            <a:spLocks/>
          </p:cNvSpPr>
          <p:nvPr/>
        </p:nvSpPr>
        <p:spPr>
          <a:xfrm>
            <a:off x="6515368" y="3420374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x3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90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Lige forbindelse 72">
            <a:extLst>
              <a:ext uri="{FF2B5EF4-FFF2-40B4-BE49-F238E27FC236}">
                <a16:creationId xmlns:a16="http://schemas.microsoft.com/office/drawing/2014/main" id="{B92F5940-B31C-46DC-2DF3-C046C7853581}"/>
              </a:ext>
            </a:extLst>
          </p:cNvPr>
          <p:cNvCxnSpPr>
            <a:stCxn id="10" idx="3"/>
            <a:endCxn id="54" idx="1"/>
          </p:cNvCxnSpPr>
          <p:nvPr/>
        </p:nvCxnSpPr>
        <p:spPr>
          <a:xfrm>
            <a:off x="4065082" y="2989498"/>
            <a:ext cx="4061836" cy="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Our Areas of Business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B2B5F8F-AB2D-58AD-B42C-1520130DCBDF}"/>
              </a:ext>
            </a:extLst>
          </p:cNvPr>
          <p:cNvGrpSpPr/>
          <p:nvPr/>
        </p:nvGrpSpPr>
        <p:grpSpPr>
          <a:xfrm>
            <a:off x="1062040" y="2014306"/>
            <a:ext cx="3003042" cy="1824355"/>
            <a:chOff x="1062038" y="1890482"/>
            <a:chExt cx="4283649" cy="1692823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F7EDCA8A-B131-B5DD-1178-42BFED35AA01}"/>
                </a:ext>
              </a:extLst>
            </p:cNvPr>
            <p:cNvSpPr/>
            <p:nvPr/>
          </p:nvSpPr>
          <p:spPr>
            <a:xfrm>
              <a:off x="1062038" y="2007424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65DC6A5A-47A7-A3F3-2B9A-6750E36FACAB}"/>
                </a:ext>
              </a:extLst>
            </p:cNvPr>
            <p:cNvSpPr txBox="1"/>
            <p:nvPr/>
          </p:nvSpPr>
          <p:spPr>
            <a:xfrm>
              <a:off x="1455371" y="2522860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30 years of experience within Heavy Steel and the On- &amp; Offshore Wind Industry.</a:t>
              </a:r>
            </a:p>
          </p:txBody>
        </p: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ECF1951-3FA5-0428-0503-D260367D222C}"/>
                </a:ext>
              </a:extLst>
            </p:cNvPr>
            <p:cNvSpPr txBox="1"/>
            <p:nvPr/>
          </p:nvSpPr>
          <p:spPr>
            <a:xfrm>
              <a:off x="1455366" y="2173358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On- &amp; Offshore Wind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6955A524-B9CC-FA89-F786-DC9665880F28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268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9921CE99-E53A-BAEF-AF5A-ED4502FD1F51}"/>
              </a:ext>
            </a:extLst>
          </p:cNvPr>
          <p:cNvGrpSpPr/>
          <p:nvPr/>
        </p:nvGrpSpPr>
        <p:grpSpPr>
          <a:xfrm>
            <a:off x="4594479" y="2014306"/>
            <a:ext cx="3003042" cy="1824356"/>
            <a:chOff x="1062038" y="1890482"/>
            <a:chExt cx="4283649" cy="1692824"/>
          </a:xfrm>
        </p:grpSpPr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2CFD6B5B-0879-9DC2-BA4E-6926846323B6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8496E21C-3660-C2CB-2627-6F3CE9638E17}"/>
                </a:ext>
              </a:extLst>
            </p:cNvPr>
            <p:cNvSpPr txBox="1"/>
            <p:nvPr/>
          </p:nvSpPr>
          <p:spPr>
            <a:xfrm>
              <a:off x="1455371" y="2519178"/>
              <a:ext cx="3440477" cy="4283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Solid track record for </a:t>
              </a:r>
            </a:p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Infrastructure Solutions.</a:t>
              </a:r>
            </a:p>
          </p:txBody>
        </p:sp>
        <p:sp>
          <p:nvSpPr>
            <p:cNvPr id="51" name="Tekstfelt 50">
              <a:extLst>
                <a:ext uri="{FF2B5EF4-FFF2-40B4-BE49-F238E27FC236}">
                  <a16:creationId xmlns:a16="http://schemas.microsoft.com/office/drawing/2014/main" id="{42A134F4-B94E-CC20-1A16-3945A8A44D85}"/>
                </a:ext>
              </a:extLst>
            </p:cNvPr>
            <p:cNvSpPr txBox="1"/>
            <p:nvPr/>
          </p:nvSpPr>
          <p:spPr>
            <a:xfrm>
              <a:off x="1455366" y="2173359"/>
              <a:ext cx="3573743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Infrastructure / Data Center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90BDE49C-1C46-23AC-A187-DF20AA810DA6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7896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211A4491-1D91-6801-0265-7CA4B7EA8693}"/>
              </a:ext>
            </a:extLst>
          </p:cNvPr>
          <p:cNvGrpSpPr/>
          <p:nvPr/>
        </p:nvGrpSpPr>
        <p:grpSpPr>
          <a:xfrm>
            <a:off x="8126918" y="2014306"/>
            <a:ext cx="3003042" cy="1824356"/>
            <a:chOff x="1062038" y="1890482"/>
            <a:chExt cx="4283649" cy="1692824"/>
          </a:xfrm>
        </p:grpSpPr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D7B17D79-C326-ACAF-39DF-541B72DA03F1}"/>
                </a:ext>
              </a:extLst>
            </p:cNvPr>
            <p:cNvSpPr/>
            <p:nvPr/>
          </p:nvSpPr>
          <p:spPr>
            <a:xfrm>
              <a:off x="1062038" y="2007425"/>
              <a:ext cx="4283649" cy="1575881"/>
            </a:xfrm>
            <a:prstGeom prst="rect">
              <a:avLst/>
            </a:prstGeom>
            <a:solidFill>
              <a:srgbClr val="EB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" name="Tekstfelt 54">
              <a:extLst>
                <a:ext uri="{FF2B5EF4-FFF2-40B4-BE49-F238E27FC236}">
                  <a16:creationId xmlns:a16="http://schemas.microsoft.com/office/drawing/2014/main" id="{E8366BB7-A410-4CB3-7DA4-13C96727CB52}"/>
                </a:ext>
              </a:extLst>
            </p:cNvPr>
            <p:cNvSpPr txBox="1"/>
            <p:nvPr/>
          </p:nvSpPr>
          <p:spPr>
            <a:xfrm>
              <a:off x="1455371" y="2604854"/>
              <a:ext cx="3440477" cy="5997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Green energy initiatives, such as </a:t>
              </a:r>
              <a:r>
                <a:rPr lang="en-US" sz="1200" b="1" dirty="0" err="1">
                  <a:solidFill>
                    <a:srgbClr val="506073"/>
                  </a:solidFill>
                  <a:latin typeface="Europa-Light" panose="02000000000000000000" pitchFamily="50" charset="0"/>
                </a:rPr>
                <a:t>PtX</a:t>
              </a:r>
              <a:r>
                <a:rPr lang="en-US" sz="1200" b="1" dirty="0">
                  <a:solidFill>
                    <a:srgbClr val="506073"/>
                  </a:solidFill>
                  <a:latin typeface="Europa-Light" panose="02000000000000000000" pitchFamily="50" charset="0"/>
                </a:rPr>
                <a:t>, will be one of the areas we will focus on moving forward.</a:t>
              </a: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4A6A2918-E6AA-07A3-D997-8D96B4CD9120}"/>
                </a:ext>
              </a:extLst>
            </p:cNvPr>
            <p:cNvSpPr txBox="1"/>
            <p:nvPr/>
          </p:nvSpPr>
          <p:spPr>
            <a:xfrm>
              <a:off x="1455366" y="2178325"/>
              <a:ext cx="3440479" cy="285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dirty="0">
                  <a:solidFill>
                    <a:srgbClr val="506073"/>
                  </a:solidFill>
                  <a:latin typeface="+mj-lt"/>
                </a:rPr>
                <a:t>Power-to-X</a:t>
              </a:r>
              <a:endParaRPr lang="da-DK" sz="1400" dirty="0">
                <a:solidFill>
                  <a:srgbClr val="506073"/>
                </a:solidFill>
                <a:latin typeface="+mj-lt"/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AA0B7A2E-7AE7-72FE-9B50-7521C09EF46F}"/>
                </a:ext>
              </a:extLst>
            </p:cNvPr>
            <p:cNvSpPr/>
            <p:nvPr/>
          </p:nvSpPr>
          <p:spPr>
            <a:xfrm>
              <a:off x="1062038" y="1890482"/>
              <a:ext cx="4283649" cy="131084"/>
            </a:xfrm>
            <a:prstGeom prst="rect">
              <a:avLst/>
            </a:prstGeom>
            <a:solidFill>
              <a:srgbClr val="C09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cxnSp>
        <p:nvCxnSpPr>
          <p:cNvPr id="59" name="Lige pilforbindelse 58">
            <a:extLst>
              <a:ext uri="{FF2B5EF4-FFF2-40B4-BE49-F238E27FC236}">
                <a16:creationId xmlns:a16="http://schemas.microsoft.com/office/drawing/2014/main" id="{59B649E3-7965-74E4-7936-C17A4C2E5F1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563561" y="3838661"/>
            <a:ext cx="0" cy="850397"/>
          </a:xfrm>
          <a:prstGeom prst="straightConnector1">
            <a:avLst/>
          </a:prstGeom>
          <a:ln w="38100">
            <a:solidFill>
              <a:srgbClr val="2688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pilforbindelse 60">
            <a:extLst>
              <a:ext uri="{FF2B5EF4-FFF2-40B4-BE49-F238E27FC236}">
                <a16:creationId xmlns:a16="http://schemas.microsoft.com/office/drawing/2014/main" id="{F6C55714-CA82-68B8-33EE-9A77BB214A61}"/>
              </a:ext>
            </a:extLst>
          </p:cNvPr>
          <p:cNvCxnSpPr>
            <a:cxnSpLocks/>
          </p:cNvCxnSpPr>
          <p:nvPr/>
        </p:nvCxnSpPr>
        <p:spPr>
          <a:xfrm>
            <a:off x="6096000" y="3838661"/>
            <a:ext cx="0" cy="850397"/>
          </a:xfrm>
          <a:prstGeom prst="straightConnector1">
            <a:avLst/>
          </a:prstGeom>
          <a:ln w="38100">
            <a:solidFill>
              <a:srgbClr val="7896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pilforbindelse 61">
            <a:extLst>
              <a:ext uri="{FF2B5EF4-FFF2-40B4-BE49-F238E27FC236}">
                <a16:creationId xmlns:a16="http://schemas.microsoft.com/office/drawing/2014/main" id="{ECF573F0-FBA8-14BB-6AD5-0E8B23B466EA}"/>
              </a:ext>
            </a:extLst>
          </p:cNvPr>
          <p:cNvCxnSpPr>
            <a:cxnSpLocks/>
          </p:cNvCxnSpPr>
          <p:nvPr/>
        </p:nvCxnSpPr>
        <p:spPr>
          <a:xfrm>
            <a:off x="9628439" y="3838661"/>
            <a:ext cx="0" cy="850397"/>
          </a:xfrm>
          <a:prstGeom prst="straightConnector1">
            <a:avLst/>
          </a:prstGeom>
          <a:ln w="38100">
            <a:solidFill>
              <a:srgbClr val="C090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Billede 65" descr="Et billede, der indeholder vand, himmel, udendørs, ocean&#10;&#10;Automatisk genereret beskrivelse">
            <a:extLst>
              <a:ext uri="{FF2B5EF4-FFF2-40B4-BE49-F238E27FC236}">
                <a16:creationId xmlns:a16="http://schemas.microsoft.com/office/drawing/2014/main" id="{CFB8D5A2-A770-C75B-481E-C1849937F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447"/>
          <a:stretch/>
        </p:blipFill>
        <p:spPr>
          <a:xfrm>
            <a:off x="1" y="4852799"/>
            <a:ext cx="4278584" cy="2014801"/>
          </a:xfrm>
          <a:prstGeom prst="rect">
            <a:avLst/>
          </a:prstGeom>
        </p:spPr>
      </p:pic>
      <p:pic>
        <p:nvPicPr>
          <p:cNvPr id="68" name="Billede 67" descr="Et billede, der indeholder udendørs, himmel, jord, dag&#10;&#10;Automatisk genereret beskrivelse">
            <a:extLst>
              <a:ext uri="{FF2B5EF4-FFF2-40B4-BE49-F238E27FC236}">
                <a16:creationId xmlns:a16="http://schemas.microsoft.com/office/drawing/2014/main" id="{D544C9D9-9E00-2A0B-D0FD-44A863946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" r="-1529" b="20439"/>
          <a:stretch/>
        </p:blipFill>
        <p:spPr>
          <a:xfrm>
            <a:off x="4240092" y="4852800"/>
            <a:ext cx="3751379" cy="2005200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D6FA88FD-F068-3915-0EFF-542F3D176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82" t="36662" r="1068"/>
          <a:stretch/>
        </p:blipFill>
        <p:spPr>
          <a:xfrm>
            <a:off x="7913418" y="4852799"/>
            <a:ext cx="4278582" cy="2014801"/>
          </a:xfrm>
          <a:prstGeom prst="rect">
            <a:avLst/>
          </a:prstGeom>
        </p:spPr>
      </p:pic>
      <p:sp>
        <p:nvSpPr>
          <p:cNvPr id="74" name="Titel 1">
            <a:extLst>
              <a:ext uri="{FF2B5EF4-FFF2-40B4-BE49-F238E27FC236}">
                <a16:creationId xmlns:a16="http://schemas.microsoft.com/office/drawing/2014/main" id="{551D5724-F5CC-D743-254C-256807F0788E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6AFA8CDB-1117-BF25-022A-580A90781258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783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What We Do – QA, QC &amp; HSE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71D07D4-B8CA-9828-1451-559CF9720CAE}"/>
              </a:ext>
            </a:extLst>
          </p:cNvPr>
          <p:cNvSpPr/>
          <p:nvPr/>
        </p:nvSpPr>
        <p:spPr>
          <a:xfrm>
            <a:off x="1062039" y="2168256"/>
            <a:ext cx="3614736" cy="4287755"/>
          </a:xfrm>
          <a:prstGeom prst="rect">
            <a:avLst/>
          </a:prstGeom>
          <a:solidFill>
            <a:srgbClr val="EB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10D447-A167-6858-6EF8-4831BF17224A}"/>
              </a:ext>
            </a:extLst>
          </p:cNvPr>
          <p:cNvSpPr/>
          <p:nvPr/>
        </p:nvSpPr>
        <p:spPr>
          <a:xfrm>
            <a:off x="1062039" y="2014307"/>
            <a:ext cx="3614736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CE81D48-C56C-8F71-8B9D-1F2F642192D0}"/>
              </a:ext>
            </a:extLst>
          </p:cNvPr>
          <p:cNvSpPr txBox="1"/>
          <p:nvPr/>
        </p:nvSpPr>
        <p:spPr>
          <a:xfrm>
            <a:off x="1393949" y="2972363"/>
            <a:ext cx="2903233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Quality Assurance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Quality Control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HSE Management &amp; Inspection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Documentation</a:t>
            </a: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506073"/>
              </a:solidFill>
              <a:latin typeface="+mj-lt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Supplier Audits</a:t>
            </a: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506073"/>
              </a:solidFill>
              <a:latin typeface="+mj-lt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Capacity audits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B4746DA-678B-ABD5-DA57-826C402B2EBD}"/>
              </a:ext>
            </a:extLst>
          </p:cNvPr>
          <p:cNvSpPr txBox="1"/>
          <p:nvPr/>
        </p:nvSpPr>
        <p:spPr>
          <a:xfrm>
            <a:off x="1393949" y="2590678"/>
            <a:ext cx="225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6073"/>
                </a:solidFill>
                <a:latin typeface="+mj-lt"/>
              </a:rPr>
              <a:t>QA, QC &amp; HSE</a:t>
            </a:r>
            <a:endParaRPr lang="da-DK" dirty="0">
              <a:solidFill>
                <a:srgbClr val="506073"/>
              </a:solidFill>
              <a:latin typeface="+mj-lt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622FAD4-F0E0-D0B4-A972-099214ADA0C1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pic>
        <p:nvPicPr>
          <p:cNvPr id="45" name="Billede 44" descr="Et billede, der indeholder himmel, udendørs&#10;&#10;Automatisk genereret beskrivelse">
            <a:extLst>
              <a:ext uri="{FF2B5EF4-FFF2-40B4-BE49-F238E27FC236}">
                <a16:creationId xmlns:a16="http://schemas.microsoft.com/office/drawing/2014/main" id="{15A3E587-E3FE-C83C-96C2-F53477DD8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r="1533"/>
          <a:stretch/>
        </p:blipFill>
        <p:spPr>
          <a:xfrm>
            <a:off x="5357004" y="2014307"/>
            <a:ext cx="6834996" cy="4441704"/>
          </a:xfrm>
          <a:prstGeom prst="rect">
            <a:avLst/>
          </a:prstGeom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1E639796-6898-FF86-53C0-1650FFF4642E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609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What We Do – Management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71D07D4-B8CA-9828-1451-559CF9720CAE}"/>
              </a:ext>
            </a:extLst>
          </p:cNvPr>
          <p:cNvSpPr/>
          <p:nvPr/>
        </p:nvSpPr>
        <p:spPr>
          <a:xfrm>
            <a:off x="1062039" y="2168256"/>
            <a:ext cx="3614736" cy="4287755"/>
          </a:xfrm>
          <a:prstGeom prst="rect">
            <a:avLst/>
          </a:prstGeom>
          <a:solidFill>
            <a:srgbClr val="EB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10D447-A167-6858-6EF8-4831BF17224A}"/>
              </a:ext>
            </a:extLst>
          </p:cNvPr>
          <p:cNvSpPr/>
          <p:nvPr/>
        </p:nvSpPr>
        <p:spPr>
          <a:xfrm>
            <a:off x="1062039" y="2014307"/>
            <a:ext cx="3614736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B4746DA-678B-ABD5-DA57-826C402B2EBD}"/>
              </a:ext>
            </a:extLst>
          </p:cNvPr>
          <p:cNvSpPr txBox="1"/>
          <p:nvPr/>
        </p:nvSpPr>
        <p:spPr>
          <a:xfrm>
            <a:off x="1393949" y="2590678"/>
            <a:ext cx="225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6073"/>
                </a:solidFill>
                <a:latin typeface="+mj-lt"/>
              </a:rPr>
              <a:t>Management</a:t>
            </a:r>
            <a:endParaRPr lang="da-DK" dirty="0">
              <a:solidFill>
                <a:srgbClr val="506073"/>
              </a:solidFill>
              <a:latin typeface="+mj-lt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0511F5E-A89B-2E59-92FA-454EF0453FDA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395A081-FBD4-24B1-FEED-226EB15F8F26}"/>
              </a:ext>
            </a:extLst>
          </p:cNvPr>
          <p:cNvSpPr txBox="1"/>
          <p:nvPr/>
        </p:nvSpPr>
        <p:spPr>
          <a:xfrm>
            <a:off x="1393949" y="2972363"/>
            <a:ext cx="2903233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Project Lead</a:t>
            </a:r>
            <a:br>
              <a:rPr lang="en-US" sz="1200" dirty="0">
                <a:solidFill>
                  <a:srgbClr val="506073"/>
                </a:solidFill>
                <a:latin typeface="+mj-lt"/>
              </a:rPr>
            </a:br>
            <a:endParaRPr lang="en-US" sz="1200" dirty="0">
              <a:solidFill>
                <a:srgbClr val="506073"/>
              </a:solidFill>
              <a:latin typeface="+mj-lt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Project Management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Fabrication Management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Contract Management</a:t>
            </a:r>
            <a:br>
              <a:rPr lang="en-US" sz="1200" dirty="0">
                <a:solidFill>
                  <a:srgbClr val="506073"/>
                </a:solidFill>
                <a:latin typeface="+mj-lt"/>
              </a:rPr>
            </a:br>
            <a:endParaRPr lang="en-US" sz="1200" dirty="0">
              <a:solidFill>
                <a:srgbClr val="506073"/>
              </a:solidFill>
              <a:latin typeface="+mj-lt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Sourcing Management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Site &amp; Commissioning Management</a:t>
            </a: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506073"/>
              </a:solidFill>
              <a:latin typeface="+mj-lt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06073"/>
                </a:solidFill>
                <a:latin typeface="+mj-lt"/>
              </a:rPr>
              <a:t>Supply Chain </a:t>
            </a:r>
            <a:r>
              <a:rPr lang="en-US" sz="1200">
                <a:solidFill>
                  <a:srgbClr val="506073"/>
                </a:solidFill>
                <a:latin typeface="+mj-lt"/>
              </a:rPr>
              <a:t>Roadmap Management</a:t>
            </a:r>
            <a:endParaRPr lang="en-US" sz="1200" dirty="0">
              <a:solidFill>
                <a:srgbClr val="506073"/>
              </a:solidFill>
              <a:latin typeface="+mj-lt"/>
            </a:endParaRP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</p:txBody>
      </p:sp>
      <p:pic>
        <p:nvPicPr>
          <p:cNvPr id="14" name="Billede 13" descr="Et billede, der indeholder person, mand, redningsvest&#10;&#10;Automatisk genereret beskrivelse">
            <a:extLst>
              <a:ext uri="{FF2B5EF4-FFF2-40B4-BE49-F238E27FC236}">
                <a16:creationId xmlns:a16="http://schemas.microsoft.com/office/drawing/2014/main" id="{C809D738-5BE1-318F-00D2-AD0804AF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4223"/>
          <a:stretch/>
        </p:blipFill>
        <p:spPr>
          <a:xfrm>
            <a:off x="5357003" y="2014307"/>
            <a:ext cx="6834997" cy="44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What We Do – Specialist Services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800F1A-6CA9-099C-D1C4-15B2B1ECBAAF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71D07D4-B8CA-9828-1451-559CF9720CAE}"/>
              </a:ext>
            </a:extLst>
          </p:cNvPr>
          <p:cNvSpPr/>
          <p:nvPr/>
        </p:nvSpPr>
        <p:spPr>
          <a:xfrm>
            <a:off x="1062039" y="2168256"/>
            <a:ext cx="3614736" cy="4287755"/>
          </a:xfrm>
          <a:prstGeom prst="rect">
            <a:avLst/>
          </a:prstGeom>
          <a:solidFill>
            <a:srgbClr val="EB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10D447-A167-6858-6EF8-4831BF17224A}"/>
              </a:ext>
            </a:extLst>
          </p:cNvPr>
          <p:cNvSpPr/>
          <p:nvPr/>
        </p:nvSpPr>
        <p:spPr>
          <a:xfrm>
            <a:off x="1062039" y="2014307"/>
            <a:ext cx="3614736" cy="15394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B4746DA-678B-ABD5-DA57-826C402B2EBD}"/>
              </a:ext>
            </a:extLst>
          </p:cNvPr>
          <p:cNvSpPr txBox="1"/>
          <p:nvPr/>
        </p:nvSpPr>
        <p:spPr>
          <a:xfrm>
            <a:off x="1393949" y="2590678"/>
            <a:ext cx="225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6073"/>
                </a:solidFill>
                <a:latin typeface="+mj-lt"/>
              </a:rPr>
              <a:t>Specialist Services</a:t>
            </a:r>
            <a:endParaRPr lang="da-DK" dirty="0">
              <a:solidFill>
                <a:srgbClr val="506073"/>
              </a:solidFill>
              <a:latin typeface="+mj-lt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C3CADA7-F790-A914-8434-F61CB5E2E947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1C7A4BF-B6DF-F8F5-DD52-4350B1622473}"/>
              </a:ext>
            </a:extLst>
          </p:cNvPr>
          <p:cNvSpPr txBox="1"/>
          <p:nvPr/>
        </p:nvSpPr>
        <p:spPr>
          <a:xfrm>
            <a:off x="1393949" y="2972363"/>
            <a:ext cx="290323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Individual Specialist</a:t>
            </a:r>
          </a:p>
          <a:p>
            <a:endParaRPr lang="en-US" sz="1000" b="1" dirty="0">
              <a:solidFill>
                <a:srgbClr val="506073"/>
              </a:solidFill>
              <a:latin typeface="Europa-Light" panose="02000000000000000000" pitchFamily="50" charset="0"/>
            </a:endParaRPr>
          </a:p>
          <a:p>
            <a:pPr marL="171450" indent="-171450">
              <a:buClr>
                <a:srgbClr val="789604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06073"/>
                </a:solidFill>
                <a:latin typeface="+mj-lt"/>
              </a:rPr>
              <a:t>Complete Project Organization</a:t>
            </a:r>
            <a:r>
              <a:rPr lang="en-US" sz="1000" b="1" dirty="0">
                <a:solidFill>
                  <a:srgbClr val="506073"/>
                </a:solidFill>
                <a:latin typeface="Europa-Light" panose="02000000000000000000" pitchFamily="50" charset="0"/>
              </a:rPr>
              <a:t>.</a:t>
            </a:r>
          </a:p>
        </p:txBody>
      </p:sp>
      <p:pic>
        <p:nvPicPr>
          <p:cNvPr id="8" name="Billede 7" descr="Et billede, der indeholder himmel, person, udendørs, gruppe&#10;&#10;Automatisk genereret beskrivelse">
            <a:extLst>
              <a:ext uri="{FF2B5EF4-FFF2-40B4-BE49-F238E27FC236}">
                <a16:creationId xmlns:a16="http://schemas.microsoft.com/office/drawing/2014/main" id="{CD6FF4ED-E211-AA96-0114-B9C9E530F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"/>
          <a:stretch/>
        </p:blipFill>
        <p:spPr>
          <a:xfrm>
            <a:off x="5357004" y="2014306"/>
            <a:ext cx="6834996" cy="44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7163-89A6-EE4B-2792-A1B11A66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07" y="467289"/>
            <a:ext cx="10515600" cy="427496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212121"/>
                </a:solidFill>
                <a:latin typeface="Europa-Bold" panose="02000000000000000000" pitchFamily="50" charset="0"/>
              </a:rPr>
              <a:t>Our Scope of Work</a:t>
            </a:r>
            <a:endParaRPr lang="da-DK" sz="3000" dirty="0">
              <a:solidFill>
                <a:srgbClr val="212121"/>
              </a:solidFill>
              <a:latin typeface="Europa-Bold" panose="02000000000000000000" pitchFamily="50" charset="0"/>
            </a:endParaRPr>
          </a:p>
        </p:txBody>
      </p:sp>
      <p:sp>
        <p:nvSpPr>
          <p:cNvPr id="74" name="Titel 1">
            <a:extLst>
              <a:ext uri="{FF2B5EF4-FFF2-40B4-BE49-F238E27FC236}">
                <a16:creationId xmlns:a16="http://schemas.microsoft.com/office/drawing/2014/main" id="{551D5724-F5CC-D743-254C-256807F0788E}"/>
              </a:ext>
            </a:extLst>
          </p:cNvPr>
          <p:cNvSpPr txBox="1">
            <a:spLocks/>
          </p:cNvSpPr>
          <p:nvPr/>
        </p:nvSpPr>
        <p:spPr>
          <a:xfrm>
            <a:off x="1118107" y="198865"/>
            <a:ext cx="1133387" cy="226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rgbClr val="212121"/>
                </a:solidFill>
                <a:latin typeface="+mn-lt"/>
              </a:rPr>
              <a:t>SERVICE</a:t>
            </a:r>
            <a:endParaRPr lang="da-DK" sz="1000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6AFA8CDB-1117-BF25-022A-580A90781258}"/>
              </a:ext>
            </a:extLst>
          </p:cNvPr>
          <p:cNvSpPr/>
          <p:nvPr/>
        </p:nvSpPr>
        <p:spPr>
          <a:xfrm>
            <a:off x="1062038" y="467289"/>
            <a:ext cx="56069" cy="385199"/>
          </a:xfrm>
          <a:prstGeom prst="rect">
            <a:avLst/>
          </a:prstGeom>
          <a:solidFill>
            <a:srgbClr val="506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4A0D00E-A010-AEEB-A778-2D449DBF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29" y="1859484"/>
            <a:ext cx="10385342" cy="380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0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1">
      <a:dk1>
        <a:srgbClr val="506073"/>
      </a:dk1>
      <a:lt1>
        <a:srgbClr val="FFFFFF"/>
      </a:lt1>
      <a:dk2>
        <a:srgbClr val="506073"/>
      </a:dk2>
      <a:lt2>
        <a:srgbClr val="EBEAEA"/>
      </a:lt2>
      <a:accent1>
        <a:srgbClr val="506073"/>
      </a:accent1>
      <a:accent2>
        <a:srgbClr val="268895"/>
      </a:accent2>
      <a:accent3>
        <a:srgbClr val="C0902F"/>
      </a:accent3>
      <a:accent4>
        <a:srgbClr val="212121"/>
      </a:accent4>
      <a:accent5>
        <a:srgbClr val="FFFFFF"/>
      </a:accent5>
      <a:accent6>
        <a:srgbClr val="70AD47"/>
      </a:accent6>
      <a:hlink>
        <a:srgbClr val="789604"/>
      </a:hlink>
      <a:folHlink>
        <a:srgbClr val="954F72"/>
      </a:folHlink>
    </a:clrScheme>
    <a:fontScheme name="Brugerdefineret 1">
      <a:majorFont>
        <a:latin typeface="Europa-Bold"/>
        <a:ea typeface=""/>
        <a:cs typeface=""/>
      </a:majorFont>
      <a:minorFont>
        <a:latin typeface="Europ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7BFC8A49987D49962B70AE44982D19" ma:contentTypeVersion="2" ma:contentTypeDescription="Create a new document." ma:contentTypeScope="" ma:versionID="e084d3a2870734f04e4d3dd9ab16f762">
  <xsd:schema xmlns:xsd="http://www.w3.org/2001/XMLSchema" xmlns:xs="http://www.w3.org/2001/XMLSchema" xmlns:p="http://schemas.microsoft.com/office/2006/metadata/properties" xmlns:ns2="7f02c2f3-d3f2-49b8-8cac-c531636af9d5" targetNamespace="http://schemas.microsoft.com/office/2006/metadata/properties" ma:root="true" ma:fieldsID="e642210e5b52f0f44fc6e788e9b1464b" ns2:_="">
    <xsd:import namespace="7f02c2f3-d3f2-49b8-8cac-c531636af9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2c2f3-d3f2-49b8-8cac-c531636af9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3B2215-BC5E-4484-909E-AA4E3FC12A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FE152-E30F-407B-869B-0C29AE3FB31E}"/>
</file>

<file path=customXml/itemProps3.xml><?xml version="1.0" encoding="utf-8"?>
<ds:datastoreItem xmlns:ds="http://schemas.openxmlformats.org/officeDocument/2006/customXml" ds:itemID="{2E6B0082-E211-4289-9FF2-094B55D4C0E6}">
  <ds:schemaRefs>
    <ds:schemaRef ds:uri="http://schemas.microsoft.com/office/2006/metadata/properties"/>
    <ds:schemaRef ds:uri="http://schemas.microsoft.com/office/infopath/2007/PartnerControls"/>
    <ds:schemaRef ds:uri="72de1ff0-05b0-4ad8-9d58-55071af5eae2"/>
    <ds:schemaRef ds:uri="5e78d46c-b34b-47bf-bf31-8f2cf51250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23614</TotalTime>
  <Words>931</Words>
  <Application>Microsoft Office PowerPoint</Application>
  <PresentationFormat>Widescreen</PresentationFormat>
  <Paragraphs>147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Europa-Bold</vt:lpstr>
      <vt:lpstr>Europa-Light</vt:lpstr>
      <vt:lpstr>Office-tema</vt:lpstr>
      <vt:lpstr>Supplying specialists powered by know-how</vt:lpstr>
      <vt:lpstr>About A-LEAF</vt:lpstr>
      <vt:lpstr>Our Values</vt:lpstr>
      <vt:lpstr>Locally Represented</vt:lpstr>
      <vt:lpstr>Our Areas of Business</vt:lpstr>
      <vt:lpstr>What We Do – QA, QC &amp; HSE</vt:lpstr>
      <vt:lpstr>What We Do – Management</vt:lpstr>
      <vt:lpstr>What We Do – Specialist Services</vt:lpstr>
      <vt:lpstr>Our Scope of Work</vt:lpstr>
      <vt:lpstr>On- &amp; Offshore Wind</vt:lpstr>
      <vt:lpstr>On- &amp; Offshore Wind</vt:lpstr>
      <vt:lpstr>Infrastructure &amp; Data Center</vt:lpstr>
      <vt:lpstr>Infrastructure &amp; Data Center</vt:lpstr>
      <vt:lpstr>What Our Clients Say</vt:lpstr>
      <vt:lpstr>Reference List – Part 1</vt:lpstr>
      <vt:lpstr>Reference List – Part 2</vt:lpstr>
      <vt:lpstr>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Supplying specialists powered by know-how</dc:title>
  <dc:creator>Daniel Primdal</dc:creator>
  <cp:lastModifiedBy>Daniel Primdal Haugstrup</cp:lastModifiedBy>
  <cp:revision>55</cp:revision>
  <dcterms:created xsi:type="dcterms:W3CDTF">2022-10-31T09:43:36Z</dcterms:created>
  <dcterms:modified xsi:type="dcterms:W3CDTF">2023-07-06T12:21:37Z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0x0101001C7BFC8A49987D49962B70AE44982D19</vt:lpwstr>
  </property>
  <property fmtid="{D5CDD505-2E9C-101B-9397-08002B2CF9AE}" pid="3" name="MediaServiceImageTags">
    <vt:lpwstr/>
  </property>
</Properties>
</file>